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1"/>
  </p:notesMasterIdLst>
  <p:handoutMasterIdLst>
    <p:handoutMasterId r:id="rId52"/>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8288000" cy="10287000"/>
  <p:notesSz cx="6858000" cy="9144000"/>
  <p:embeddedFontLst>
    <p:embeddedFont>
      <p:font typeface="Montserrat Classic" panose="020B0604020202020204" charset="0"/>
      <p:regular r:id="rId53"/>
    </p:embeddedFont>
    <p:embeddedFont>
      <p:font typeface="Montserrat Bold" panose="020B0604020202020204" charset="0"/>
      <p:regular r:id="rId54"/>
    </p:embeddedFont>
    <p:embeddedFont>
      <p:font typeface="Montserrat Classic Bold" panose="020B0604020202020204" charset="0"/>
      <p:regular r:id="rId55"/>
    </p:embeddedFont>
    <p:embeddedFont>
      <p:font typeface="Montserrat" panose="020B0604020202020204" charset="0"/>
      <p:regular r:id="rId56"/>
    </p:embeddedFont>
    <p:embeddedFont>
      <p:font typeface="Montserrat Italics" panose="020B0604020202020204" charset="0"/>
      <p:regular r:id="rId57"/>
    </p:embeddedFont>
    <p:embeddedFont>
      <p:font typeface="Calibri" panose="020F0502020204030204" pitchFamily="34" charset="0"/>
      <p:regular r:id="rId58"/>
      <p:bold r:id="rId59"/>
      <p:italic r:id="rId60"/>
      <p:bold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1F20"/>
    <a:srgbClr val="DFE1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2424" autoAdjust="0"/>
  </p:normalViewPr>
  <p:slideViewPr>
    <p:cSldViewPr>
      <p:cViewPr>
        <p:scale>
          <a:sx n="47" d="100"/>
          <a:sy n="47" d="100"/>
        </p:scale>
        <p:origin x="32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7" d="100"/>
          <a:sy n="67" d="100"/>
        </p:scale>
        <p:origin x="3120" y="7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B766FF-DA55-4248-A728-BDD2546B44EC}" type="datetimeFigureOut">
              <a:rPr lang="en-GB" smtClean="0"/>
              <a:t>17/02/2021</a:t>
            </a:fld>
            <a:endParaRPr lang="en-GB"/>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F75AA87-6061-4CB9-B826-90D7B9A900AE}" type="slidenum">
              <a:rPr lang="en-GB" smtClean="0"/>
              <a:t>‹N›</a:t>
            </a:fld>
            <a:endParaRPr lang="en-GB"/>
          </a:p>
        </p:txBody>
      </p:sp>
    </p:spTree>
    <p:extLst>
      <p:ext uri="{BB962C8B-B14F-4D97-AF65-F5344CB8AC3E}">
        <p14:creationId xmlns:p14="http://schemas.microsoft.com/office/powerpoint/2010/main" val="37954223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Hi everyone. I am pleased to present you my master thesis about Interpretation of Neural Networks and Advanced Image Augmentation for Visual Control of Drones.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extLst>
      <p:ext uri="{BB962C8B-B14F-4D97-AF65-F5344CB8AC3E}">
        <p14:creationId xmlns:p14="http://schemas.microsoft.com/office/powerpoint/2010/main" val="1878462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or also the room borders like in these images. In other situations, even spots on the wall seem to receive attention from the network.</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1931696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And when multiple people are in front of the drone, the model doesn't know how to handle the issue.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3288097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conclude that the model is dependant on the drone arena in which the dataset has been collected.</a:t>
            </a:r>
          </a:p>
          <a:p>
            <a:pPr lvl="0"/>
            <a:endParaRPr lang="en-US"/>
          </a:p>
          <a:p>
            <a:pPr lvl="0"/>
            <a:r>
              <a:rPr lang="en-US"/>
              <a:t>As a goal, want to remove the bias by reducing the overfitting on the training set.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extLst>
      <p:ext uri="{BB962C8B-B14F-4D97-AF65-F5344CB8AC3E}">
        <p14:creationId xmlns:p14="http://schemas.microsoft.com/office/powerpoint/2010/main" val="3107941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To do so, we introduce a custom augmentation strategy to make the model able to generalize the task.</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extLst>
      <p:ext uri="{BB962C8B-B14F-4D97-AF65-F5344CB8AC3E}">
        <p14:creationId xmlns:p14="http://schemas.microsoft.com/office/powerpoint/2010/main" val="2266032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Inspired by domain randomization, we define an approach that takes original samples from the dataset, removes their backgrounds and replaces them with new images.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extLst>
      <p:ext uri="{BB962C8B-B14F-4D97-AF65-F5344CB8AC3E}">
        <p14:creationId xmlns:p14="http://schemas.microsoft.com/office/powerpoint/2010/main" val="1088410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Our augmentation pipeline is composed of 4 steps.</a:t>
            </a:r>
          </a:p>
          <a:p>
            <a:pPr lvl="0"/>
            <a:endParaRPr lang="en-US"/>
          </a:p>
          <a:p>
            <a:pPr lvl="0"/>
            <a:r>
              <a:rPr lang="en-US"/>
              <a:t>We compute the users' masks in the dataset.</a:t>
            </a:r>
          </a:p>
          <a:p>
            <a:pPr lvl="0"/>
            <a:r>
              <a:rPr lang="en-US"/>
              <a:t>We replace the backgrounds with appropriate images.</a:t>
            </a:r>
          </a:p>
          <a:p>
            <a:pPr lvl="0"/>
            <a:r>
              <a:rPr lang="en-US"/>
              <a:t>We also apply classic approaches for image augmentation.</a:t>
            </a:r>
          </a:p>
          <a:p>
            <a:pPr lvl="0"/>
            <a:r>
              <a:rPr lang="en-US"/>
              <a:t>And we finally train the model on the augmented dataset.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extLst>
      <p:ext uri="{BB962C8B-B14F-4D97-AF65-F5344CB8AC3E}">
        <p14:creationId xmlns:p14="http://schemas.microsoft.com/office/powerpoint/2010/main" val="1554595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For the masking, we tried several alternatives ending up with Mask R-CNN, a state-of-the-art framework for object detection and instance segmentation. Used on our dataset, it outperforms any other algorithm, being able to easily detect, classify and segment people in the camera's frames. This enables the possibility of replacing the backgrounds.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extLst>
      <p:ext uri="{BB962C8B-B14F-4D97-AF65-F5344CB8AC3E}">
        <p14:creationId xmlns:p14="http://schemas.microsoft.com/office/powerpoint/2010/main" val="3629932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For the replacement, we select the indoor scene recognition dataset presented on the 9th CVPR conference. It is composed of more than 15 thousand images for 67 categories in total, which ensures a good variability during training.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extLst>
      <p:ext uri="{BB962C8B-B14F-4D97-AF65-F5344CB8AC3E}">
        <p14:creationId xmlns:p14="http://schemas.microsoft.com/office/powerpoint/2010/main" val="36934106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Here, you can see an example of the background replacement for the dataset.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18</a:t>
            </a:fld>
            <a:endParaRPr lang="cs-CZ"/>
          </a:p>
        </p:txBody>
      </p:sp>
    </p:spTree>
    <p:extLst>
      <p:ext uri="{BB962C8B-B14F-4D97-AF65-F5344CB8AC3E}">
        <p14:creationId xmlns:p14="http://schemas.microsoft.com/office/powerpoint/2010/main" val="106052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Then, we also apply standard image augmentation through a known library, which includes a broad set of transformations for colors, brightness, contrast, and noise.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19</a:t>
            </a:fld>
            <a:endParaRPr lang="cs-CZ"/>
          </a:p>
        </p:txBody>
      </p:sp>
    </p:spTree>
    <p:extLst>
      <p:ext uri="{BB962C8B-B14F-4D97-AF65-F5344CB8AC3E}">
        <p14:creationId xmlns:p14="http://schemas.microsoft.com/office/powerpoint/2010/main" val="3008013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consider a machine learning approach to make a drone fly in front of a person, following its movements. We work on a previous research, which aims to estimate the human pose using images coming from the drone's camera. The main issue of the existing model is that it only works inside of the drone arena, that you see in the video, in which the dataset has been collected. Our goal is to allow the drone to fly in different environments, by enhancing the model generalization's capabilities.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extLst>
      <p:ext uri="{BB962C8B-B14F-4D97-AF65-F5344CB8AC3E}">
        <p14:creationId xmlns:p14="http://schemas.microsoft.com/office/powerpoint/2010/main" val="3927984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Given the pipeline, we define 3 model variants: A B and C, respèctively green, blue and red.</a:t>
            </a:r>
          </a:p>
          <a:p>
            <a:pPr lvl="0"/>
            <a:endParaRPr lang="en-US"/>
          </a:p>
          <a:p>
            <a:pPr lvl="0"/>
            <a:r>
              <a:rPr lang="en-US"/>
              <a:t>The first consider the original model as-is, being trained on the original dataset. For this reason, we call it the arena model.</a:t>
            </a:r>
          </a:p>
          <a:p>
            <a:pPr lvl="0"/>
            <a:endParaRPr lang="en-US"/>
          </a:p>
          <a:p>
            <a:pPr lvl="0"/>
            <a:r>
              <a:rPr lang="en-US"/>
              <a:t>The second is trained with background replacement, using the CVPR dataset, from which it takes its name.</a:t>
            </a:r>
          </a:p>
          <a:p>
            <a:pPr lvl="0"/>
            <a:endParaRPr lang="en-US"/>
          </a:p>
          <a:p>
            <a:pPr lvl="0"/>
            <a:r>
              <a:rPr lang="en-US"/>
              <a:t>The third and most advanced variant enables both background replacement and classic image augmentation.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20</a:t>
            </a:fld>
            <a:endParaRPr lang="cs-CZ"/>
          </a:p>
        </p:txBody>
      </p:sp>
    </p:spTree>
    <p:extLst>
      <p:ext uri="{BB962C8B-B14F-4D97-AF65-F5344CB8AC3E}">
        <p14:creationId xmlns:p14="http://schemas.microsoft.com/office/powerpoint/2010/main" val="807047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now show the training result of the 3, considering the Mean Absolute Error loss and the coefficient of determination, also called R squared. The arena model, after 60 epochs , reaches a training and validation loss of 0,03 and 0,07. The R squared is very high around 1, which is most likely a symptom of overfitting.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21</a:t>
            </a:fld>
            <a:endParaRPr lang="cs-CZ"/>
          </a:p>
        </p:txBody>
      </p:sp>
    </p:spTree>
    <p:extLst>
      <p:ext uri="{BB962C8B-B14F-4D97-AF65-F5344CB8AC3E}">
        <p14:creationId xmlns:p14="http://schemas.microsoft.com/office/powerpoint/2010/main" val="3317441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Model CVPR achieves higher loss and lower R squared. This is expected, because of the background replacement.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22</a:t>
            </a:fld>
            <a:endParaRPr lang="cs-CZ"/>
          </a:p>
        </p:txBody>
      </p:sp>
    </p:spTree>
    <p:extLst>
      <p:ext uri="{BB962C8B-B14F-4D97-AF65-F5344CB8AC3E}">
        <p14:creationId xmlns:p14="http://schemas.microsoft.com/office/powerpoint/2010/main" val="2745232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Lastly, model C registers even worse loss and R squared. However, the gap between training and validation metrics is highly reduced, hopefully because of better generalization capabilities.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23</a:t>
            </a:fld>
            <a:endParaRPr lang="cs-CZ"/>
          </a:p>
        </p:txBody>
      </p:sp>
    </p:spTree>
    <p:extLst>
      <p:ext uri="{BB962C8B-B14F-4D97-AF65-F5344CB8AC3E}">
        <p14:creationId xmlns:p14="http://schemas.microsoft.com/office/powerpoint/2010/main" val="28601696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Now that we have trained our models, we can observe the results of multiple evaluations, conducted to validate our solution and approach.</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24</a:t>
            </a:fld>
            <a:endParaRPr lang="cs-CZ"/>
          </a:p>
        </p:txBody>
      </p:sp>
    </p:spTree>
    <p:extLst>
      <p:ext uri="{BB962C8B-B14F-4D97-AF65-F5344CB8AC3E}">
        <p14:creationId xmlns:p14="http://schemas.microsoft.com/office/powerpoint/2010/main" val="2574434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For testing, we present 3 datasets. The first, named arena, is the original test set made available from the original paper. The others, are created from the first by applying background replacement as we did before.</a:t>
            </a:r>
          </a:p>
          <a:p>
            <a:pPr lvl="0"/>
            <a:r>
              <a:rPr lang="en-US"/>
              <a:t>In this slides, we consider a single background test set, indoor 1, in the center, and a multiple backgrounds test set, that we call mixed.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25</a:t>
            </a:fld>
            <a:endParaRPr lang="cs-CZ"/>
          </a:p>
        </p:txBody>
      </p:sp>
    </p:spTree>
    <p:extLst>
      <p:ext uri="{BB962C8B-B14F-4D97-AF65-F5344CB8AC3E}">
        <p14:creationId xmlns:p14="http://schemas.microsoft.com/office/powerpoint/2010/main" val="31396144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run the inference on the given test sets for a quantitative evaluation first.</a:t>
            </a:r>
          </a:p>
          <a:p>
            <a:pPr lvl="0"/>
            <a:endParaRPr lang="en-US"/>
          </a:p>
          <a:p>
            <a:pPr lvl="0"/>
            <a:r>
              <a:rPr lang="en-US"/>
              <a:t>Let's start reading the table by considering the arena test set, on the first rows. We observe that the arena model has a loss of 0,41, very similar to the one obtained by the other two models. Also, the R squared is comparable among the three, being between 0,74 and 0,87. Model C register better results than A, even the model is not even trained inside the drone arena.</a:t>
            </a:r>
          </a:p>
          <a:p>
            <a:pPr lvl="0"/>
            <a:endParaRPr lang="en-US"/>
          </a:p>
          <a:p>
            <a:pPr lvl="0"/>
            <a:r>
              <a:rPr lang="en-US"/>
              <a:t>Results are very different on the indoor1 test set. Arena model performance degrades a lot both in terms of loss and R squared. The worst metrics are seen for variables X and W. On the contrary, the other 2 models do not register big differences from before.</a:t>
            </a:r>
          </a:p>
          <a:p>
            <a:pPr lvl="0"/>
            <a:endParaRPr lang="en-US"/>
          </a:p>
          <a:p>
            <a:pPr lvl="0"/>
            <a:r>
              <a:rPr lang="en-US"/>
              <a:t>Here, classic image augmentation seems very important, especially for variable X, which is the major increase you can notice between models B and C.</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26</a:t>
            </a:fld>
            <a:endParaRPr lang="cs-CZ"/>
          </a:p>
        </p:txBody>
      </p:sp>
    </p:spTree>
    <p:extLst>
      <p:ext uri="{BB962C8B-B14F-4D97-AF65-F5344CB8AC3E}">
        <p14:creationId xmlns:p14="http://schemas.microsoft.com/office/powerpoint/2010/main" val="30683347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After quantitative, we bring our reason to a qualitative viewpoint.  </a:t>
            </a:r>
          </a:p>
          <a:p>
            <a:pPr lvl="0"/>
            <a:endParaRPr lang="en-US"/>
          </a:p>
          <a:p>
            <a:pPr lvl="0"/>
            <a:r>
              <a:rPr lang="en-US"/>
              <a:t>In this chart, we simulated about 20 seconds of predictions on the arena test set, for the 4 variables you see in the rows. All the models are shown, respèctively in green, blu and red. The ground truth is black.</a:t>
            </a:r>
          </a:p>
          <a:p>
            <a:pPr lvl="0"/>
            <a:endParaRPr lang="en-US"/>
          </a:p>
          <a:p>
            <a:pPr lvl="0"/>
            <a:r>
              <a:rPr lang="en-US"/>
              <a:t>For all variables, every model is able to follow the ground truth properly.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27</a:t>
            </a:fld>
            <a:endParaRPr lang="cs-CZ"/>
          </a:p>
        </p:txBody>
      </p:sp>
    </p:spTree>
    <p:extLst>
      <p:ext uri="{BB962C8B-B14F-4D97-AF65-F5344CB8AC3E}">
        <p14:creationId xmlns:p14="http://schemas.microsoft.com/office/powerpoint/2010/main" val="2402442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When we switch to the indoor 1 test set, the situation changes. While the models defined with our augmentation pipeline, so the blue and red ones, are still able to produce outputs similar to the ground truth, the original model is making significantly wrong predictions for all the variables.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28</a:t>
            </a:fld>
            <a:endParaRPr lang="cs-CZ"/>
          </a:p>
        </p:txBody>
      </p:sp>
    </p:spTree>
    <p:extLst>
      <p:ext uri="{BB962C8B-B14F-4D97-AF65-F5344CB8AC3E}">
        <p14:creationId xmlns:p14="http://schemas.microsoft.com/office/powerpoint/2010/main" val="29624960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This effect is even stronger on the mixed test set, in which the green model produces highly oscillating outputs. This confirms the sensitivity of the model to the background, since, in this test set, consecutive samples have different backgrounds.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29</a:t>
            </a:fld>
            <a:endParaRPr lang="cs-CZ"/>
          </a:p>
        </p:txBody>
      </p:sp>
    </p:spTree>
    <p:extLst>
      <p:ext uri="{BB962C8B-B14F-4D97-AF65-F5344CB8AC3E}">
        <p14:creationId xmlns:p14="http://schemas.microsoft.com/office/powerpoint/2010/main" val="2304306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Let's see how the system works. We are using supervised learning to perform a regression on the user's 3D coordinates X, Y, Z and YAW (called W). This approach requires a Motion Capture system for acquiring the ground truth using infrared cameras to track passive markers placed on the top of the drone's and person's head, as you see in the picture. For the task, we adopt a particular type of convolutional neural networks called ResNet. The architecture is shown on the right. The model takes in input the images from the drone's camera and outputs the 4 regression variables described before.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extLst>
      <p:ext uri="{BB962C8B-B14F-4D97-AF65-F5344CB8AC3E}">
        <p14:creationId xmlns:p14="http://schemas.microsoft.com/office/powerpoint/2010/main" val="25349034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Our last evaluation considers interactive visualization of the predictions. On the borders, values of the 4 variables are shown for both the models and the ground truth.</a:t>
            </a:r>
          </a:p>
          <a:p>
            <a:pPr lvl="0"/>
            <a:endParaRPr lang="en-US"/>
          </a:p>
          <a:p>
            <a:pPr lvl="0"/>
            <a:r>
              <a:rPr lang="en-US"/>
              <a:t>X, on the left, is the user's distance from the camera. Y, on the bottom, the horizontal alignment. Z, on the right, the vertical alignment. W, on the top, the head's orientation.</a:t>
            </a:r>
          </a:p>
          <a:p>
            <a:pPr lvl="0"/>
            <a:endParaRPr lang="en-US"/>
          </a:p>
          <a:p>
            <a:pPr lvl="0"/>
            <a:r>
              <a:rPr lang="en-US"/>
              <a:t>In this simulation, as seen before, all the variables follow the ground truth.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30</a:t>
            </a:fld>
            <a:endParaRPr lang="cs-CZ"/>
          </a:p>
        </p:txBody>
      </p:sp>
    </p:spTree>
    <p:extLst>
      <p:ext uri="{BB962C8B-B14F-4D97-AF65-F5344CB8AC3E}">
        <p14:creationId xmlns:p14="http://schemas.microsoft.com/office/powerpoint/2010/main" val="2002580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Conversely, on the indoor1 test set, we observe models blue and red to be more robust, especially for the Z variable.... like... now. The same is for W</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31</a:t>
            </a:fld>
            <a:endParaRPr lang="cs-CZ"/>
          </a:p>
        </p:txBody>
      </p:sp>
    </p:spTree>
    <p:extLst>
      <p:ext uri="{BB962C8B-B14F-4D97-AF65-F5344CB8AC3E}">
        <p14:creationId xmlns:p14="http://schemas.microsoft.com/office/powerpoint/2010/main" val="35156148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To further confirm our approach validity, we test the model on new images. We use a smartphone to record videos in different scenarios: in parks or streets, and even with faces partially covered or with low light conditions. In all these frames, the red model's predictions are perfect while green and blue sometimes provide incorrect results.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32</a:t>
            </a:fld>
            <a:endParaRPr lang="cs-CZ"/>
          </a:p>
        </p:txBody>
      </p:sp>
    </p:spTree>
    <p:extLst>
      <p:ext uri="{BB962C8B-B14F-4D97-AF65-F5344CB8AC3E}">
        <p14:creationId xmlns:p14="http://schemas.microsoft.com/office/powerpoint/2010/main" val="30338633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This video focuses on the Z variable, on the right, clearly showing that only the red model appropriately follows the user.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33</a:t>
            </a:fld>
            <a:endParaRPr lang="cs-CZ"/>
          </a:p>
        </p:txBody>
      </p:sp>
    </p:spTree>
    <p:extLst>
      <p:ext uri="{BB962C8B-B14F-4D97-AF65-F5344CB8AC3E}">
        <p14:creationId xmlns:p14="http://schemas.microsoft.com/office/powerpoint/2010/main" val="26888700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Results are also satisfying with fast-moving users, even if they don't face the camera directly. This is surprising since the training set only contains users actually facing the drone. Once again, red model is more robust especially for variables X and 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34</a:t>
            </a:fld>
            <a:endParaRPr lang="cs-CZ"/>
          </a:p>
        </p:txBody>
      </p:sp>
    </p:spTree>
    <p:extLst>
      <p:ext uri="{BB962C8B-B14F-4D97-AF65-F5344CB8AC3E}">
        <p14:creationId xmlns:p14="http://schemas.microsoft.com/office/powerpoint/2010/main" val="31292826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also consider multiple people in the frame. In some cases, the network attaches to the foreground person, as expected, but sometimes it struggles with uncertainty. However, when a user exits the field of view, the model instantly focuses on the remaining one.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35</a:t>
            </a:fld>
            <a:endParaRPr lang="cs-CZ"/>
          </a:p>
        </p:txBody>
      </p:sp>
    </p:spTree>
    <p:extLst>
      <p:ext uri="{BB962C8B-B14F-4D97-AF65-F5344CB8AC3E}">
        <p14:creationId xmlns:p14="http://schemas.microsoft.com/office/powerpoint/2010/main" val="37567415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conclude here the evaluation. </a:t>
            </a:r>
          </a:p>
          <a:p>
            <a:pPr lvl="0"/>
            <a:endParaRPr lang="en-US"/>
          </a:p>
          <a:p>
            <a:pPr lvl="0"/>
            <a:r>
              <a:rPr lang="en-US"/>
              <a:t>Quantitative and qualitative results proved that our augmentation strategy is able to enhance the model's generalization ability.</a:t>
            </a:r>
          </a:p>
          <a:p>
            <a:pPr lvl="0"/>
            <a:endParaRPr lang="en-US"/>
          </a:p>
          <a:p>
            <a:pPr lvl="0"/>
            <a:r>
              <a:rPr lang="en-US"/>
              <a:t>Both background replacement and classic image augmentation are required to obtain robust results.</a:t>
            </a:r>
          </a:p>
          <a:p>
            <a:pPr lvl="0"/>
            <a:endParaRPr lang="en-US"/>
          </a:p>
          <a:p>
            <a:pPr lvl="0"/>
            <a:r>
              <a:rPr lang="en-US"/>
              <a:t>In light of this, our approach can be extended, to augment other datasets for object or human recognition.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36</a:t>
            </a:fld>
            <a:endParaRPr lang="cs-CZ"/>
          </a:p>
        </p:txBody>
      </p:sp>
    </p:spTree>
    <p:extLst>
      <p:ext uri="{BB962C8B-B14F-4D97-AF65-F5344CB8AC3E}">
        <p14:creationId xmlns:p14="http://schemas.microsoft.com/office/powerpoint/2010/main" val="1850289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As future works, we aim to test the model on the real drone, which is a Parrot Bepop 2.</a:t>
            </a:r>
          </a:p>
          <a:p>
            <a:pPr lvl="0"/>
            <a:endParaRPr lang="en-US"/>
          </a:p>
          <a:p>
            <a:pPr lvl="0"/>
            <a:r>
              <a:rPr lang="en-US"/>
              <a:t>We would also like to apply new model interpretation techniques on the trained network. And, finally, we want to test our strategy for achieving the same task with different drones.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37</a:t>
            </a:fld>
            <a:endParaRPr lang="cs-CZ"/>
          </a:p>
        </p:txBody>
      </p:sp>
    </p:spTree>
    <p:extLst>
      <p:ext uri="{BB962C8B-B14F-4D97-AF65-F5344CB8AC3E}">
        <p14:creationId xmlns:p14="http://schemas.microsoft.com/office/powerpoint/2010/main" val="9637826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Thank you so much for your kind attention, I hope you liked my presentation.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38</a:t>
            </a:fld>
            <a:endParaRPr lang="cs-CZ"/>
          </a:p>
        </p:txBody>
      </p:sp>
    </p:spTree>
    <p:extLst>
      <p:ext uri="{BB962C8B-B14F-4D97-AF65-F5344CB8AC3E}">
        <p14:creationId xmlns:p14="http://schemas.microsoft.com/office/powerpoint/2010/main" val="3248443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40</a:t>
            </a:fld>
            <a:endParaRPr lang="cs-CZ"/>
          </a:p>
        </p:txBody>
      </p:sp>
    </p:spTree>
    <p:extLst>
      <p:ext uri="{BB962C8B-B14F-4D97-AF65-F5344CB8AC3E}">
        <p14:creationId xmlns:p14="http://schemas.microsoft.com/office/powerpoint/2010/main" val="1432266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Our contribution to this project can be divided in 3 tasks. First of all, we try to interpret the model to find the actual problem with the learning. Then, we propose an augmentation strategy to generalize the task, and finally we run multiple evaluations for assessing our approach validity.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extLst>
      <p:ext uri="{BB962C8B-B14F-4D97-AF65-F5344CB8AC3E}">
        <p14:creationId xmlns:p14="http://schemas.microsoft.com/office/powerpoint/2010/main" val="655127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46</a:t>
            </a:fld>
            <a:endParaRPr lang="cs-CZ"/>
          </a:p>
        </p:txBody>
      </p:sp>
    </p:spTree>
    <p:extLst>
      <p:ext uri="{BB962C8B-B14F-4D97-AF65-F5344CB8AC3E}">
        <p14:creationId xmlns:p14="http://schemas.microsoft.com/office/powerpoint/2010/main" val="28084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Let's get into the model interpretation, usually done through dedicated network interpretability techniques. Among the available, we choose GradCAM because it's easily understandable.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extLst>
      <p:ext uri="{BB962C8B-B14F-4D97-AF65-F5344CB8AC3E}">
        <p14:creationId xmlns:p14="http://schemas.microsoft.com/office/powerpoint/2010/main" val="442846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 a few words, the algorithm is able to explain the model's predictions by producing a heatmap. This heatmap highlights the regions, or parts, of an input image that are most responsible for the neural network's output.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extLst>
      <p:ext uri="{BB962C8B-B14F-4D97-AF65-F5344CB8AC3E}">
        <p14:creationId xmlns:p14="http://schemas.microsoft.com/office/powerpoint/2010/main" val="86446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By applying GradCAM for the given task, we expect to have heatmaps that overlay the users in the images, like in these examples. This is, because we want the network, to produce an output only based on the person in the image.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extLst>
      <p:ext uri="{BB962C8B-B14F-4D97-AF65-F5344CB8AC3E}">
        <p14:creationId xmlns:p14="http://schemas.microsoft.com/office/powerpoint/2010/main" val="1008478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However, things are different. In many cases, GradCAM reveals other elements of the room to be important for the network, such as people or objects in the background.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extLst>
      <p:ext uri="{BB962C8B-B14F-4D97-AF65-F5344CB8AC3E}">
        <p14:creationId xmlns:p14="http://schemas.microsoft.com/office/powerpoint/2010/main" val="3823098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17.02.2021</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curtains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3399361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30790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Title">
    <p:bg>
      <p:bgPr>
        <a:solidFill>
          <a:srgbClr val="231F20"/>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48400" y="7505700"/>
            <a:ext cx="2133600" cy="365125"/>
          </a:xfrm>
        </p:spPr>
        <p:txBody>
          <a:bodyPr/>
          <a:lstStyle/>
          <a:p>
            <a:fld id="{193AD8AE-FA3C-4209-8643-A62435DD560F}" type="datetime1">
              <a:rPr lang="en-US" smtClean="0"/>
              <a:t>2/17/2021</a:t>
            </a:fld>
            <a:endParaRPr lang="en-US"/>
          </a:p>
        </p:txBody>
      </p:sp>
      <p:sp>
        <p:nvSpPr>
          <p:cNvPr id="3" name="Footer Placeholder 2"/>
          <p:cNvSpPr>
            <a:spLocks noGrp="1"/>
          </p:cNvSpPr>
          <p:nvPr>
            <p:ph type="ftr" sz="quarter" idx="11"/>
          </p:nvPr>
        </p:nvSpPr>
        <p:spPr>
          <a:xfrm>
            <a:off x="9067800" y="7505700"/>
            <a:ext cx="2895600" cy="365125"/>
          </a:xfrm>
        </p:spPr>
        <p:txBody>
          <a:bodyPr/>
          <a:lstStyle/>
          <a:p>
            <a:endParaRPr lang="en-US" dirty="0"/>
          </a:p>
        </p:txBody>
      </p:sp>
      <p:sp>
        <p:nvSpPr>
          <p:cNvPr id="4" name="Slide Number Placeholder 3"/>
          <p:cNvSpPr>
            <a:spLocks noGrp="1"/>
          </p:cNvSpPr>
          <p:nvPr>
            <p:ph type="sldNum" sz="quarter" idx="12"/>
          </p:nvPr>
        </p:nvSpPr>
        <p:spPr>
          <a:xfrm>
            <a:off x="15925800" y="9652928"/>
            <a:ext cx="2133600" cy="365125"/>
          </a:xfrm>
        </p:spPr>
        <p:txBody>
          <a:bodyPr/>
          <a:lstStyle>
            <a:lvl1pPr>
              <a:defRPr sz="2800">
                <a:solidFill>
                  <a:srgbClr val="DFE1E8"/>
                </a:solidFill>
                <a:latin typeface="Montserrat Classic" panose="020B0604020202020204" charset="0"/>
              </a:defRPr>
            </a:lvl1pPr>
          </a:lstStyle>
          <a:p>
            <a:fld id="{B6F15528-21DE-4FAA-801E-634DDDAF4B2B}" type="slidenum">
              <a:rPr lang="en-US" smtClean="0"/>
              <a:pPr/>
              <a:t>‹N›</a:t>
            </a:fld>
            <a:endParaRPr lang="en-US" dirty="0"/>
          </a:p>
        </p:txBody>
      </p:sp>
      <p:grpSp>
        <p:nvGrpSpPr>
          <p:cNvPr id="14" name="Group 2"/>
          <p:cNvGrpSpPr/>
          <p:nvPr userDrawn="1"/>
        </p:nvGrpSpPr>
        <p:grpSpPr>
          <a:xfrm rot="267267">
            <a:off x="-1111427" y="9591031"/>
            <a:ext cx="19589356" cy="1757698"/>
            <a:chOff x="0" y="0"/>
            <a:chExt cx="9016804" cy="809052"/>
          </a:xfrm>
        </p:grpSpPr>
        <p:sp>
          <p:nvSpPr>
            <p:cNvPr id="15" name="Freeform 3"/>
            <p:cNvSpPr/>
            <p:nvPr/>
          </p:nvSpPr>
          <p:spPr>
            <a:xfrm>
              <a:off x="0" y="0"/>
              <a:ext cx="9016805" cy="809052"/>
            </a:xfrm>
            <a:custGeom>
              <a:avLst/>
              <a:gdLst/>
              <a:ahLst/>
              <a:cxnLst/>
              <a:rect l="l" t="t" r="r" b="b"/>
              <a:pathLst>
                <a:path w="9016805" h="809052">
                  <a:moveTo>
                    <a:pt x="0" y="0"/>
                  </a:moveTo>
                  <a:lnTo>
                    <a:pt x="9016805" y="0"/>
                  </a:lnTo>
                  <a:lnTo>
                    <a:pt x="9016805" y="809052"/>
                  </a:lnTo>
                  <a:lnTo>
                    <a:pt x="0" y="809052"/>
                  </a:lnTo>
                  <a:close/>
                </a:path>
              </a:pathLst>
            </a:custGeom>
            <a:solidFill>
              <a:srgbClr val="DFE1E8"/>
            </a:solidFill>
          </p:spPr>
        </p:sp>
      </p:grpSp>
      <p:grpSp>
        <p:nvGrpSpPr>
          <p:cNvPr id="16" name="Group 4"/>
          <p:cNvGrpSpPr/>
          <p:nvPr userDrawn="1"/>
        </p:nvGrpSpPr>
        <p:grpSpPr>
          <a:xfrm rot="267267">
            <a:off x="-239590" y="-1061729"/>
            <a:ext cx="19589356" cy="1757698"/>
            <a:chOff x="0" y="0"/>
            <a:chExt cx="9016804" cy="809052"/>
          </a:xfrm>
        </p:grpSpPr>
        <p:sp>
          <p:nvSpPr>
            <p:cNvPr id="17" name="Freeform 5"/>
            <p:cNvSpPr/>
            <p:nvPr/>
          </p:nvSpPr>
          <p:spPr>
            <a:xfrm>
              <a:off x="0" y="0"/>
              <a:ext cx="9016805" cy="809052"/>
            </a:xfrm>
            <a:custGeom>
              <a:avLst/>
              <a:gdLst/>
              <a:ahLst/>
              <a:cxnLst/>
              <a:rect l="l" t="t" r="r" b="b"/>
              <a:pathLst>
                <a:path w="9016805" h="809052">
                  <a:moveTo>
                    <a:pt x="0" y="0"/>
                  </a:moveTo>
                  <a:lnTo>
                    <a:pt x="9016805" y="0"/>
                  </a:lnTo>
                  <a:lnTo>
                    <a:pt x="9016805" y="809052"/>
                  </a:lnTo>
                  <a:lnTo>
                    <a:pt x="0" y="809052"/>
                  </a:lnTo>
                  <a:close/>
                </a:path>
              </a:pathLst>
            </a:custGeom>
            <a:solidFill>
              <a:srgbClr val="DFE1E8"/>
            </a:solidFill>
          </p:spPr>
        </p:sp>
      </p:gr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48400" y="7505700"/>
            <a:ext cx="2133600" cy="365125"/>
          </a:xfrm>
        </p:spPr>
        <p:txBody>
          <a:bodyPr/>
          <a:lstStyle/>
          <a:p>
            <a:fld id="{2AB1BE12-F9E8-42C5-A345-9709BD6172E6}" type="datetime1">
              <a:rPr lang="en-US" smtClean="0"/>
              <a:t>2/17/2021</a:t>
            </a:fld>
            <a:endParaRPr lang="en-US"/>
          </a:p>
        </p:txBody>
      </p:sp>
      <p:sp>
        <p:nvSpPr>
          <p:cNvPr id="3" name="Footer Placeholder 2"/>
          <p:cNvSpPr>
            <a:spLocks noGrp="1"/>
          </p:cNvSpPr>
          <p:nvPr>
            <p:ph type="ftr" sz="quarter" idx="11"/>
          </p:nvPr>
        </p:nvSpPr>
        <p:spPr>
          <a:xfrm>
            <a:off x="9067800" y="7505700"/>
            <a:ext cx="2895600" cy="365125"/>
          </a:xfrm>
        </p:spPr>
        <p:txBody>
          <a:bodyPr/>
          <a:lstStyle/>
          <a:p>
            <a:endParaRPr lang="en-US" dirty="0"/>
          </a:p>
        </p:txBody>
      </p:sp>
      <p:grpSp>
        <p:nvGrpSpPr>
          <p:cNvPr id="5" name="Group 2"/>
          <p:cNvGrpSpPr/>
          <p:nvPr userDrawn="1"/>
        </p:nvGrpSpPr>
        <p:grpSpPr>
          <a:xfrm rot="3209345">
            <a:off x="15661836" y="552978"/>
            <a:ext cx="5252328" cy="1214523"/>
            <a:chOff x="0" y="0"/>
            <a:chExt cx="2417599" cy="559034"/>
          </a:xfrm>
        </p:grpSpPr>
        <p:sp>
          <p:nvSpPr>
            <p:cNvPr id="6" name="Freeform 3"/>
            <p:cNvSpPr/>
            <p:nvPr/>
          </p:nvSpPr>
          <p:spPr>
            <a:xfrm>
              <a:off x="0" y="0"/>
              <a:ext cx="2417599" cy="559034"/>
            </a:xfrm>
            <a:custGeom>
              <a:avLst/>
              <a:gdLst/>
              <a:ahLst/>
              <a:cxnLst/>
              <a:rect l="l" t="t" r="r" b="b"/>
              <a:pathLst>
                <a:path w="2417599" h="559034">
                  <a:moveTo>
                    <a:pt x="0" y="0"/>
                  </a:moveTo>
                  <a:lnTo>
                    <a:pt x="2417599" y="0"/>
                  </a:lnTo>
                  <a:lnTo>
                    <a:pt x="2417599" y="559034"/>
                  </a:lnTo>
                  <a:lnTo>
                    <a:pt x="0" y="559034"/>
                  </a:lnTo>
                  <a:close/>
                </a:path>
              </a:pathLst>
            </a:custGeom>
            <a:solidFill>
              <a:srgbClr val="DFE1E8"/>
            </a:solidFill>
          </p:spPr>
        </p:sp>
      </p:grpSp>
      <p:grpSp>
        <p:nvGrpSpPr>
          <p:cNvPr id="7" name="Group 4"/>
          <p:cNvGrpSpPr/>
          <p:nvPr userDrawn="1"/>
        </p:nvGrpSpPr>
        <p:grpSpPr>
          <a:xfrm rot="876727">
            <a:off x="13748682" y="-877147"/>
            <a:ext cx="5703518" cy="1339626"/>
            <a:chOff x="0" y="0"/>
            <a:chExt cx="2625278" cy="616618"/>
          </a:xfrm>
        </p:grpSpPr>
        <p:sp>
          <p:nvSpPr>
            <p:cNvPr id="8" name="Freeform 5"/>
            <p:cNvSpPr/>
            <p:nvPr/>
          </p:nvSpPr>
          <p:spPr>
            <a:xfrm>
              <a:off x="0" y="0"/>
              <a:ext cx="2625278" cy="616618"/>
            </a:xfrm>
            <a:custGeom>
              <a:avLst/>
              <a:gdLst/>
              <a:ahLst/>
              <a:cxnLst/>
              <a:rect l="l" t="t" r="r" b="b"/>
              <a:pathLst>
                <a:path w="2625278" h="616618">
                  <a:moveTo>
                    <a:pt x="0" y="0"/>
                  </a:moveTo>
                  <a:lnTo>
                    <a:pt x="2625278" y="0"/>
                  </a:lnTo>
                  <a:lnTo>
                    <a:pt x="2625278" y="616618"/>
                  </a:lnTo>
                  <a:lnTo>
                    <a:pt x="0" y="616618"/>
                  </a:lnTo>
                  <a:close/>
                </a:path>
              </a:pathLst>
            </a:custGeom>
            <a:solidFill>
              <a:srgbClr val="231F20"/>
            </a:solidFill>
          </p:spPr>
        </p:sp>
      </p:grpSp>
      <p:grpSp>
        <p:nvGrpSpPr>
          <p:cNvPr id="9" name="Group 6"/>
          <p:cNvGrpSpPr/>
          <p:nvPr userDrawn="1"/>
        </p:nvGrpSpPr>
        <p:grpSpPr>
          <a:xfrm rot="876727">
            <a:off x="-837845" y="9408151"/>
            <a:ext cx="4158000" cy="1757698"/>
            <a:chOff x="0" y="0"/>
            <a:chExt cx="1913890" cy="809052"/>
          </a:xfrm>
        </p:grpSpPr>
        <p:sp>
          <p:nvSpPr>
            <p:cNvPr id="10" name="Freeform 7"/>
            <p:cNvSpPr/>
            <p:nvPr/>
          </p:nvSpPr>
          <p:spPr>
            <a:xfrm>
              <a:off x="0" y="0"/>
              <a:ext cx="1913890" cy="809052"/>
            </a:xfrm>
            <a:custGeom>
              <a:avLst/>
              <a:gdLst/>
              <a:ahLst/>
              <a:cxnLst/>
              <a:rect l="l" t="t" r="r" b="b"/>
              <a:pathLst>
                <a:path w="1913890" h="809052">
                  <a:moveTo>
                    <a:pt x="0" y="0"/>
                  </a:moveTo>
                  <a:lnTo>
                    <a:pt x="1913890" y="0"/>
                  </a:lnTo>
                  <a:lnTo>
                    <a:pt x="1913890" y="809052"/>
                  </a:lnTo>
                  <a:lnTo>
                    <a:pt x="0" y="809052"/>
                  </a:lnTo>
                  <a:close/>
                </a:path>
              </a:pathLst>
            </a:custGeom>
            <a:solidFill>
              <a:srgbClr val="DFE1E8"/>
            </a:solidFill>
          </p:spPr>
        </p:sp>
      </p:grpSp>
      <p:grpSp>
        <p:nvGrpSpPr>
          <p:cNvPr id="11" name="Group 8"/>
          <p:cNvGrpSpPr/>
          <p:nvPr userDrawn="1"/>
        </p:nvGrpSpPr>
        <p:grpSpPr>
          <a:xfrm rot="5296602">
            <a:off x="8654914" y="885234"/>
            <a:ext cx="2270762" cy="19893465"/>
            <a:chOff x="0" y="0"/>
            <a:chExt cx="1045211" cy="9156783"/>
          </a:xfrm>
        </p:grpSpPr>
        <p:sp>
          <p:nvSpPr>
            <p:cNvPr id="12" name="Freeform 9"/>
            <p:cNvSpPr/>
            <p:nvPr/>
          </p:nvSpPr>
          <p:spPr>
            <a:xfrm>
              <a:off x="0" y="0"/>
              <a:ext cx="1045211" cy="9156783"/>
            </a:xfrm>
            <a:custGeom>
              <a:avLst/>
              <a:gdLst/>
              <a:ahLst/>
              <a:cxnLst/>
              <a:rect l="l" t="t" r="r" b="b"/>
              <a:pathLst>
                <a:path w="1045211" h="9156783">
                  <a:moveTo>
                    <a:pt x="0" y="0"/>
                  </a:moveTo>
                  <a:lnTo>
                    <a:pt x="1045211" y="0"/>
                  </a:lnTo>
                  <a:lnTo>
                    <a:pt x="1045211" y="9156783"/>
                  </a:lnTo>
                  <a:lnTo>
                    <a:pt x="0" y="9156783"/>
                  </a:lnTo>
                  <a:close/>
                </a:path>
              </a:pathLst>
            </a:custGeom>
            <a:solidFill>
              <a:srgbClr val="231F20"/>
            </a:solidFill>
          </p:spPr>
        </p:sp>
      </p:grpSp>
      <p:sp>
        <p:nvSpPr>
          <p:cNvPr id="4" name="Slide Number Placeholder 3"/>
          <p:cNvSpPr>
            <a:spLocks noGrp="1"/>
          </p:cNvSpPr>
          <p:nvPr>
            <p:ph type="sldNum" sz="quarter" idx="12"/>
          </p:nvPr>
        </p:nvSpPr>
        <p:spPr>
          <a:xfrm>
            <a:off x="15925800" y="9652928"/>
            <a:ext cx="2133600" cy="365125"/>
          </a:xfrm>
        </p:spPr>
        <p:txBody>
          <a:bodyPr/>
          <a:lstStyle>
            <a:lvl1pPr>
              <a:defRPr sz="2800">
                <a:solidFill>
                  <a:srgbClr val="DFE1E8"/>
                </a:solidFill>
                <a:latin typeface="Montserrat Classic" panose="020B0604020202020204" charset="0"/>
              </a:defRPr>
            </a:lvl1pPr>
          </a:lstStyle>
          <a:p>
            <a:fld id="{B6F15528-21DE-4FAA-801E-634DDDAF4B2B}" type="slidenum">
              <a:rPr lang="en-US" smtClean="0"/>
              <a:pPr/>
              <a:t>‹N›</a:t>
            </a:fld>
            <a:endParaRPr lang="en-US" dirty="0"/>
          </a:p>
        </p:txBody>
      </p:sp>
    </p:spTree>
    <p:extLst>
      <p:ext uri="{BB962C8B-B14F-4D97-AF65-F5344CB8AC3E}">
        <p14:creationId xmlns:p14="http://schemas.microsoft.com/office/powerpoint/2010/main" val="246485994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D9C01A-C570-4314-9EFF-EE602B0846ED}" type="datetime1">
              <a:rPr lang="en-US" smtClean="0"/>
              <a:t>2/17/2021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58" r:id="rId1"/>
    <p:sldLayoutId id="2147483655" r:id="rId2"/>
    <p:sldLayoutId id="2147483657"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5.svg"/><Relationship Id="rId5" Type="http://schemas.openxmlformats.org/officeDocument/2006/relationships/image" Target="../media/image35.svg"/><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8.svg"/><Relationship Id="rId7" Type="http://schemas.openxmlformats.org/officeDocument/2006/relationships/image" Target="../media/image40.sv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9.svg"/><Relationship Id="rId5" Type="http://schemas.openxmlformats.org/officeDocument/2006/relationships/image" Target="../media/image39.svg"/><Relationship Id="rId10" Type="http://schemas.openxmlformats.org/officeDocument/2006/relationships/image" Target="../media/image41.svg"/><Relationship Id="rId4" Type="http://schemas.openxmlformats.org/officeDocument/2006/relationships/image" Target="../media/image38.svg"/><Relationship Id="rId9" Type="http://schemas.openxmlformats.org/officeDocument/2006/relationships/image" Target="../media/image41.svg"/></Relationships>
</file>

<file path=ppt/slides/_rels/slide16.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42.png"/><Relationship Id="rId7" Type="http://schemas.openxmlformats.org/officeDocument/2006/relationships/image" Target="../media/image38.sv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6.jpeg"/><Relationship Id="rId7" Type="http://schemas.openxmlformats.org/officeDocument/2006/relationships/image" Target="../media/image48.jpe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9.svg"/><Relationship Id="rId5" Type="http://schemas.openxmlformats.org/officeDocument/2006/relationships/image" Target="../media/image39.svg"/><Relationship Id="rId4" Type="http://schemas.openxmlformats.org/officeDocument/2006/relationships/image" Target="../media/image47.jpeg"/><Relationship Id="rId9" Type="http://schemas.openxmlformats.org/officeDocument/2006/relationships/image" Target="../media/image50.jpe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9.svg"/><Relationship Id="rId4" Type="http://schemas.openxmlformats.org/officeDocument/2006/relationships/image" Target="../media/image39.sv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0.svg"/><Relationship Id="rId4" Type="http://schemas.openxmlformats.org/officeDocument/2006/relationships/image" Target="../media/image40.svg"/></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3.svg"/><Relationship Id="rId7" Type="http://schemas.openxmlformats.org/officeDocument/2006/relationships/image" Target="../media/image55.sv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4.svg"/><Relationship Id="rId5" Type="http://schemas.openxmlformats.org/officeDocument/2006/relationships/image" Target="../media/image54.svg"/><Relationship Id="rId10" Type="http://schemas.openxmlformats.org/officeDocument/2006/relationships/image" Target="../media/image41.svg"/><Relationship Id="rId4" Type="http://schemas.openxmlformats.org/officeDocument/2006/relationships/image" Target="../media/image53.svg"/><Relationship Id="rId9" Type="http://schemas.openxmlformats.org/officeDocument/2006/relationships/image" Target="../media/image41.sv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41.sv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1.svg"/><Relationship Id="rId5" Type="http://schemas.openxmlformats.org/officeDocument/2006/relationships/image" Target="../media/image53.svg"/><Relationship Id="rId4" Type="http://schemas.openxmlformats.org/officeDocument/2006/relationships/image" Target="../media/image53.sv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41.sv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1.svg"/><Relationship Id="rId5" Type="http://schemas.openxmlformats.org/officeDocument/2006/relationships/image" Target="../media/image54.svg"/><Relationship Id="rId4" Type="http://schemas.openxmlformats.org/officeDocument/2006/relationships/image" Target="../media/image54.sv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41.sv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1.svg"/><Relationship Id="rId5" Type="http://schemas.openxmlformats.org/officeDocument/2006/relationships/image" Target="../media/image55.svg"/><Relationship Id="rId4" Type="http://schemas.openxmlformats.org/officeDocument/2006/relationships/image" Target="../media/image55.svg"/></Relationships>
</file>

<file path=ppt/slides/_rels/slide24.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9.svg"/></Relationships>
</file>

<file path=ppt/slides/_rels/slide25.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5.svg"/><Relationship Id="rId7" Type="http://schemas.openxmlformats.org/officeDocument/2006/relationships/image" Target="../media/image53.sv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4.svg"/><Relationship Id="rId5" Type="http://schemas.openxmlformats.org/officeDocument/2006/relationships/image" Target="../media/image54.svg"/><Relationship Id="rId4" Type="http://schemas.openxmlformats.org/officeDocument/2006/relationships/image" Target="../media/image55.sv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59.svg"/><Relationship Id="rId7" Type="http://schemas.openxmlformats.org/officeDocument/2006/relationships/image" Target="../media/image75.sv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74.svg"/><Relationship Id="rId5" Type="http://schemas.openxmlformats.org/officeDocument/2006/relationships/image" Target="../media/image74.svg"/><Relationship Id="rId4" Type="http://schemas.openxmlformats.org/officeDocument/2006/relationships/image" Target="../media/image59.svg"/></Relationships>
</file>

<file path=ppt/slides/_rels/slide37.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77.svg"/><Relationship Id="rId5" Type="http://schemas.openxmlformats.org/officeDocument/2006/relationships/image" Target="../media/image77.svg"/><Relationship Id="rId4" Type="http://schemas.openxmlformats.org/officeDocument/2006/relationships/image" Target="../media/image76.sv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4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119602" y="726512"/>
            <a:ext cx="2080798" cy="2054788"/>
          </a:xfrm>
          <a:prstGeom prst="rect">
            <a:avLst/>
          </a:prstGeom>
        </p:spPr>
      </p:pic>
      <p:pic>
        <p:nvPicPr>
          <p:cNvPr id="3" name="Picture 3"/>
          <p:cNvPicPr>
            <a:picLocks noChangeAspect="1"/>
          </p:cNvPicPr>
          <p:nvPr/>
        </p:nvPicPr>
        <p:blipFill>
          <a:blip r:embed="rId4"/>
          <a:srcRect/>
          <a:stretch>
            <a:fillRect/>
          </a:stretch>
        </p:blipFill>
        <p:spPr>
          <a:xfrm>
            <a:off x="15163800" y="726512"/>
            <a:ext cx="2060190" cy="2054788"/>
          </a:xfrm>
          <a:prstGeom prst="rect">
            <a:avLst/>
          </a:prstGeom>
        </p:spPr>
      </p:pic>
      <p:sp>
        <p:nvSpPr>
          <p:cNvPr id="4" name="TextBox 4"/>
          <p:cNvSpPr txBox="1"/>
          <p:nvPr/>
        </p:nvSpPr>
        <p:spPr>
          <a:xfrm>
            <a:off x="4451593" y="790575"/>
            <a:ext cx="9384814" cy="438785"/>
          </a:xfrm>
          <a:prstGeom prst="rect">
            <a:avLst/>
          </a:prstGeom>
        </p:spPr>
        <p:txBody>
          <a:bodyPr lIns="0" tIns="0" rIns="0" bIns="0" rtlCol="0" anchor="t">
            <a:spAutoFit/>
          </a:bodyPr>
          <a:lstStyle/>
          <a:p>
            <a:pPr algn="ctr">
              <a:lnSpc>
                <a:spcPts val="3639"/>
              </a:lnSpc>
            </a:pPr>
            <a:r>
              <a:rPr lang="en-US" sz="2599">
                <a:solidFill>
                  <a:srgbClr val="000000"/>
                </a:solidFill>
                <a:latin typeface="Montserrat Classic"/>
              </a:rPr>
              <a:t>Università degli Studi di Milano - Bicocca</a:t>
            </a:r>
          </a:p>
        </p:txBody>
      </p:sp>
      <p:sp>
        <p:nvSpPr>
          <p:cNvPr id="5" name="TextBox 5"/>
          <p:cNvSpPr txBox="1"/>
          <p:nvPr/>
        </p:nvSpPr>
        <p:spPr>
          <a:xfrm>
            <a:off x="4451593" y="1962078"/>
            <a:ext cx="9384814" cy="759460"/>
          </a:xfrm>
          <a:prstGeom prst="rect">
            <a:avLst/>
          </a:prstGeom>
        </p:spPr>
        <p:txBody>
          <a:bodyPr lIns="0" tIns="0" rIns="0" bIns="0" rtlCol="0" anchor="t">
            <a:spAutoFit/>
          </a:bodyPr>
          <a:lstStyle/>
          <a:p>
            <a:pPr algn="ctr">
              <a:lnSpc>
                <a:spcPts val="3079"/>
              </a:lnSpc>
            </a:pPr>
            <a:r>
              <a:rPr lang="en-US" sz="2199">
                <a:solidFill>
                  <a:srgbClr val="000000"/>
                </a:solidFill>
                <a:latin typeface="Montserrat Bold"/>
              </a:rPr>
              <a:t>DOUBLE DEGREE</a:t>
            </a:r>
          </a:p>
          <a:p>
            <a:pPr algn="ctr">
              <a:lnSpc>
                <a:spcPts val="3079"/>
              </a:lnSpc>
              <a:spcBef>
                <a:spcPct val="0"/>
              </a:spcBef>
            </a:pPr>
            <a:r>
              <a:rPr lang="en-US" sz="2199">
                <a:solidFill>
                  <a:srgbClr val="000000"/>
                </a:solidFill>
                <a:latin typeface="Montserrat Bold"/>
              </a:rPr>
              <a:t>MASTER OF SCIENCE IN COMPUTER SCIENCE</a:t>
            </a:r>
          </a:p>
        </p:txBody>
      </p:sp>
      <p:sp>
        <p:nvSpPr>
          <p:cNvPr id="6" name="TextBox 6"/>
          <p:cNvSpPr txBox="1"/>
          <p:nvPr/>
        </p:nvSpPr>
        <p:spPr>
          <a:xfrm>
            <a:off x="4451593" y="1255359"/>
            <a:ext cx="9384814" cy="438785"/>
          </a:xfrm>
          <a:prstGeom prst="rect">
            <a:avLst/>
          </a:prstGeom>
        </p:spPr>
        <p:txBody>
          <a:bodyPr lIns="0" tIns="0" rIns="0" bIns="0" rtlCol="0" anchor="t">
            <a:spAutoFit/>
          </a:bodyPr>
          <a:lstStyle/>
          <a:p>
            <a:pPr algn="ctr">
              <a:lnSpc>
                <a:spcPts val="3639"/>
              </a:lnSpc>
            </a:pPr>
            <a:r>
              <a:rPr lang="en-US" sz="2599">
                <a:solidFill>
                  <a:srgbClr val="000000"/>
                </a:solidFill>
                <a:latin typeface="Montserrat Classic"/>
              </a:rPr>
              <a:t>Università della Svizzera Italiana</a:t>
            </a:r>
          </a:p>
        </p:txBody>
      </p:sp>
      <p:sp>
        <p:nvSpPr>
          <p:cNvPr id="7" name="TextBox 7"/>
          <p:cNvSpPr txBox="1"/>
          <p:nvPr/>
        </p:nvSpPr>
        <p:spPr>
          <a:xfrm>
            <a:off x="3053358" y="4029988"/>
            <a:ext cx="12181284" cy="2154436"/>
          </a:xfrm>
          <a:prstGeom prst="rect">
            <a:avLst/>
          </a:prstGeom>
        </p:spPr>
        <p:txBody>
          <a:bodyPr wrap="square" lIns="0" tIns="0" rIns="0" bIns="0" rtlCol="0" anchor="t">
            <a:spAutoFit/>
          </a:bodyPr>
          <a:lstStyle/>
          <a:p>
            <a:pPr algn="ctr">
              <a:lnSpc>
                <a:spcPts val="5599"/>
              </a:lnSpc>
              <a:spcBef>
                <a:spcPct val="0"/>
              </a:spcBef>
            </a:pPr>
            <a:r>
              <a:rPr lang="en-US" sz="4000" dirty="0">
                <a:solidFill>
                  <a:srgbClr val="000000"/>
                </a:solidFill>
                <a:latin typeface="Montserrat Classic Bold"/>
              </a:rPr>
              <a:t>Interpretation of Neural Networks</a:t>
            </a:r>
          </a:p>
          <a:p>
            <a:pPr algn="ctr">
              <a:lnSpc>
                <a:spcPts val="5599"/>
              </a:lnSpc>
              <a:spcBef>
                <a:spcPct val="0"/>
              </a:spcBef>
            </a:pPr>
            <a:r>
              <a:rPr lang="en-US" sz="4000" dirty="0">
                <a:solidFill>
                  <a:srgbClr val="000000"/>
                </a:solidFill>
                <a:latin typeface="Montserrat Classic Bold"/>
              </a:rPr>
              <a:t>and Advanced Image Augmentation for </a:t>
            </a:r>
          </a:p>
          <a:p>
            <a:pPr algn="ctr">
              <a:lnSpc>
                <a:spcPts val="5600"/>
              </a:lnSpc>
              <a:spcBef>
                <a:spcPct val="0"/>
              </a:spcBef>
            </a:pPr>
            <a:r>
              <a:rPr lang="en-US" sz="4000" dirty="0">
                <a:solidFill>
                  <a:srgbClr val="000000"/>
                </a:solidFill>
                <a:latin typeface="Montserrat Classic Bold"/>
              </a:rPr>
              <a:t>Visual Control of Drones in Human Proximity</a:t>
            </a:r>
          </a:p>
        </p:txBody>
      </p:sp>
      <p:sp>
        <p:nvSpPr>
          <p:cNvPr id="8" name="TextBox 8"/>
          <p:cNvSpPr txBox="1"/>
          <p:nvPr/>
        </p:nvSpPr>
        <p:spPr>
          <a:xfrm>
            <a:off x="1555599" y="7492874"/>
            <a:ext cx="2112586" cy="370840"/>
          </a:xfrm>
          <a:prstGeom prst="rect">
            <a:avLst/>
          </a:prstGeom>
        </p:spPr>
        <p:txBody>
          <a:bodyPr lIns="0" tIns="0" rIns="0" bIns="0" rtlCol="0" anchor="t">
            <a:spAutoFit/>
          </a:bodyPr>
          <a:lstStyle/>
          <a:p>
            <a:pPr algn="r">
              <a:lnSpc>
                <a:spcPts val="3079"/>
              </a:lnSpc>
              <a:spcBef>
                <a:spcPct val="0"/>
              </a:spcBef>
            </a:pPr>
            <a:r>
              <a:rPr lang="en-US" sz="2199">
                <a:solidFill>
                  <a:srgbClr val="000000"/>
                </a:solidFill>
                <a:latin typeface="Montserrat Bold"/>
              </a:rPr>
              <a:t>Supervisors: </a:t>
            </a:r>
          </a:p>
        </p:txBody>
      </p:sp>
      <p:sp>
        <p:nvSpPr>
          <p:cNvPr id="9" name="TextBox 9"/>
          <p:cNvSpPr txBox="1"/>
          <p:nvPr/>
        </p:nvSpPr>
        <p:spPr>
          <a:xfrm>
            <a:off x="3851065" y="7492874"/>
            <a:ext cx="3140273" cy="759460"/>
          </a:xfrm>
          <a:prstGeom prst="rect">
            <a:avLst/>
          </a:prstGeom>
        </p:spPr>
        <p:txBody>
          <a:bodyPr lIns="0" tIns="0" rIns="0" bIns="0" rtlCol="0" anchor="t">
            <a:spAutoFit/>
          </a:bodyPr>
          <a:lstStyle/>
          <a:p>
            <a:pPr>
              <a:lnSpc>
                <a:spcPts val="3079"/>
              </a:lnSpc>
              <a:spcBef>
                <a:spcPct val="0"/>
              </a:spcBef>
            </a:pPr>
            <a:r>
              <a:rPr lang="en-US" sz="2199">
                <a:solidFill>
                  <a:srgbClr val="000000"/>
                </a:solidFill>
                <a:latin typeface="Montserrat"/>
              </a:rPr>
              <a:t>Prof. Alessandro Giusti</a:t>
            </a:r>
          </a:p>
          <a:p>
            <a:pPr>
              <a:lnSpc>
                <a:spcPts val="3079"/>
              </a:lnSpc>
              <a:spcBef>
                <a:spcPct val="0"/>
              </a:spcBef>
            </a:pPr>
            <a:r>
              <a:rPr lang="en-US" sz="2199">
                <a:solidFill>
                  <a:srgbClr val="000000"/>
                </a:solidFill>
                <a:latin typeface="Montserrat"/>
              </a:rPr>
              <a:t>Prof. Giovanni Denaro</a:t>
            </a:r>
          </a:p>
        </p:txBody>
      </p:sp>
      <p:sp>
        <p:nvSpPr>
          <p:cNvPr id="10" name="TextBox 10"/>
          <p:cNvSpPr txBox="1"/>
          <p:nvPr/>
        </p:nvSpPr>
        <p:spPr>
          <a:xfrm>
            <a:off x="1555599" y="8436484"/>
            <a:ext cx="2129671" cy="370840"/>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Montserrat Bold"/>
              </a:rPr>
              <a:t>Co-Supervisor: </a:t>
            </a:r>
          </a:p>
        </p:txBody>
      </p:sp>
      <p:sp>
        <p:nvSpPr>
          <p:cNvPr id="11" name="TextBox 11"/>
          <p:cNvSpPr txBox="1"/>
          <p:nvPr/>
        </p:nvSpPr>
        <p:spPr>
          <a:xfrm>
            <a:off x="3851065" y="8436484"/>
            <a:ext cx="3015853" cy="370840"/>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Montserrat"/>
              </a:rPr>
              <a:t>Dr. Dario Mantegazza</a:t>
            </a:r>
          </a:p>
        </p:txBody>
      </p:sp>
      <p:sp>
        <p:nvSpPr>
          <p:cNvPr id="12" name="TextBox 12"/>
          <p:cNvSpPr txBox="1"/>
          <p:nvPr/>
        </p:nvSpPr>
        <p:spPr>
          <a:xfrm>
            <a:off x="12609197" y="7492874"/>
            <a:ext cx="4104154" cy="370840"/>
          </a:xfrm>
          <a:prstGeom prst="rect">
            <a:avLst/>
          </a:prstGeom>
        </p:spPr>
        <p:txBody>
          <a:bodyPr lIns="0" tIns="0" rIns="0" bIns="0" rtlCol="0" anchor="t">
            <a:spAutoFit/>
          </a:bodyPr>
          <a:lstStyle/>
          <a:p>
            <a:pPr algn="r">
              <a:lnSpc>
                <a:spcPts val="3079"/>
              </a:lnSpc>
              <a:spcBef>
                <a:spcPct val="0"/>
              </a:spcBef>
            </a:pPr>
            <a:r>
              <a:rPr lang="en-US" sz="2199">
                <a:solidFill>
                  <a:srgbClr val="000000"/>
                </a:solidFill>
                <a:latin typeface="Montserrat"/>
              </a:rPr>
              <a:t>Master Thesis by</a:t>
            </a:r>
          </a:p>
        </p:txBody>
      </p:sp>
      <p:sp>
        <p:nvSpPr>
          <p:cNvPr id="13" name="TextBox 13"/>
          <p:cNvSpPr txBox="1"/>
          <p:nvPr/>
        </p:nvSpPr>
        <p:spPr>
          <a:xfrm>
            <a:off x="12609197" y="7880224"/>
            <a:ext cx="4123204" cy="936154"/>
          </a:xfrm>
          <a:prstGeom prst="rect">
            <a:avLst/>
          </a:prstGeom>
        </p:spPr>
        <p:txBody>
          <a:bodyPr lIns="0" tIns="0" rIns="0" bIns="0" rtlCol="0" anchor="t">
            <a:spAutoFit/>
          </a:bodyPr>
          <a:lstStyle/>
          <a:p>
            <a:pPr algn="r">
              <a:lnSpc>
                <a:spcPts val="4200"/>
              </a:lnSpc>
            </a:pPr>
            <a:r>
              <a:rPr lang="en-US" sz="3000" dirty="0">
                <a:solidFill>
                  <a:srgbClr val="000000"/>
                </a:solidFill>
                <a:latin typeface="Montserrat Bold"/>
              </a:rPr>
              <a:t>MARCO FERRI</a:t>
            </a:r>
          </a:p>
          <a:p>
            <a:pPr algn="r">
              <a:lnSpc>
                <a:spcPts val="3079"/>
              </a:lnSpc>
              <a:spcBef>
                <a:spcPct val="0"/>
              </a:spcBef>
            </a:pPr>
            <a:r>
              <a:rPr lang="en-US" sz="3000" cap="small" dirty="0" err="1">
                <a:solidFill>
                  <a:srgbClr val="000000"/>
                </a:solidFill>
                <a:latin typeface="Montserrat"/>
              </a:rPr>
              <a:t>i</a:t>
            </a:r>
            <a:r>
              <a:rPr lang="en-US" sz="2200" cap="small" dirty="0" err="1" smtClean="0">
                <a:solidFill>
                  <a:srgbClr val="000000"/>
                </a:solidFill>
                <a:latin typeface="Montserrat"/>
              </a:rPr>
              <a:t>D</a:t>
            </a:r>
            <a:r>
              <a:rPr lang="en-US" sz="2200" dirty="0" smtClean="0">
                <a:solidFill>
                  <a:srgbClr val="000000"/>
                </a:solidFill>
                <a:latin typeface="Montserrat"/>
              </a:rPr>
              <a:t> </a:t>
            </a:r>
            <a:r>
              <a:rPr lang="en-US" sz="2200" dirty="0">
                <a:solidFill>
                  <a:srgbClr val="000000"/>
                </a:solidFill>
                <a:latin typeface="Montserrat"/>
              </a:rPr>
              <a:t>807130</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3"/>
          <a:srcRect/>
          <a:stretch>
            <a:fillRect/>
          </a:stretch>
        </p:blipFill>
        <p:spPr>
          <a:xfrm>
            <a:off x="3147760" y="5495105"/>
            <a:ext cx="5996240" cy="3607494"/>
          </a:xfrm>
          <a:prstGeom prst="rect">
            <a:avLst/>
          </a:prstGeom>
        </p:spPr>
      </p:pic>
      <p:pic>
        <p:nvPicPr>
          <p:cNvPr id="11" name="Picture 11"/>
          <p:cNvPicPr>
            <a:picLocks noChangeAspect="1"/>
          </p:cNvPicPr>
          <p:nvPr/>
        </p:nvPicPr>
        <p:blipFill>
          <a:blip r:embed="rId4"/>
          <a:srcRect/>
          <a:stretch>
            <a:fillRect/>
          </a:stretch>
        </p:blipFill>
        <p:spPr>
          <a:xfrm>
            <a:off x="9144000" y="5495105"/>
            <a:ext cx="5996240" cy="3607494"/>
          </a:xfrm>
          <a:prstGeom prst="rect">
            <a:avLst/>
          </a:prstGeom>
        </p:spPr>
      </p:pic>
      <p:pic>
        <p:nvPicPr>
          <p:cNvPr id="12" name="Picture 12"/>
          <p:cNvPicPr>
            <a:picLocks noChangeAspect="1"/>
          </p:cNvPicPr>
          <p:nvPr/>
        </p:nvPicPr>
        <p:blipFill>
          <a:blip r:embed="rId5"/>
          <a:srcRect/>
          <a:stretch>
            <a:fillRect/>
          </a:stretch>
        </p:blipFill>
        <p:spPr>
          <a:xfrm>
            <a:off x="3147760" y="1887610"/>
            <a:ext cx="5996240" cy="3607494"/>
          </a:xfrm>
          <a:prstGeom prst="rect">
            <a:avLst/>
          </a:prstGeom>
        </p:spPr>
      </p:pic>
      <p:pic>
        <p:nvPicPr>
          <p:cNvPr id="13" name="Picture 13"/>
          <p:cNvPicPr>
            <a:picLocks noChangeAspect="1"/>
          </p:cNvPicPr>
          <p:nvPr/>
        </p:nvPicPr>
        <p:blipFill>
          <a:blip r:embed="rId6"/>
          <a:srcRect/>
          <a:stretch>
            <a:fillRect/>
          </a:stretch>
        </p:blipFill>
        <p:spPr>
          <a:xfrm>
            <a:off x="9144000" y="1887610"/>
            <a:ext cx="5996240" cy="3607494"/>
          </a:xfrm>
          <a:prstGeom prst="rect">
            <a:avLst/>
          </a:prstGeom>
        </p:spPr>
      </p:pic>
      <p:sp>
        <p:nvSpPr>
          <p:cNvPr id="14" name="TextBox 14"/>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a:rPr>
              <a:t>GRAD-CAM REVEALS:</a:t>
            </a:r>
            <a:r>
              <a:rPr lang="en-US" sz="4500">
                <a:solidFill>
                  <a:srgbClr val="000000"/>
                </a:solidFill>
                <a:latin typeface="Montserrat Classic Bold"/>
              </a:rPr>
              <a:t> WALLS</a:t>
            </a:r>
          </a:p>
        </p:txBody>
      </p:sp>
      <p:sp>
        <p:nvSpPr>
          <p:cNvPr id="8" name="Segnaposto numero diapositiva 7"/>
          <p:cNvSpPr>
            <a:spLocks noGrp="1"/>
          </p:cNvSpPr>
          <p:nvPr>
            <p:ph type="sldNum" sz="quarter" idx="12"/>
          </p:nvPr>
        </p:nvSpPr>
        <p:spPr/>
        <p:txBody>
          <a:bodyPr/>
          <a:lstStyle/>
          <a:p>
            <a:fld id="{B6F15528-21DE-4FAA-801E-634DDDAF4B2B}" type="slidenum">
              <a:rPr lang="en-US" smtClean="0"/>
              <a:pPr/>
              <a:t>10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3"/>
          <a:srcRect/>
          <a:stretch>
            <a:fillRect/>
          </a:stretch>
        </p:blipFill>
        <p:spPr>
          <a:xfrm>
            <a:off x="9144000" y="5495105"/>
            <a:ext cx="5996240" cy="3607494"/>
          </a:xfrm>
          <a:prstGeom prst="rect">
            <a:avLst/>
          </a:prstGeom>
        </p:spPr>
      </p:pic>
      <p:pic>
        <p:nvPicPr>
          <p:cNvPr id="11" name="Picture 11"/>
          <p:cNvPicPr>
            <a:picLocks noChangeAspect="1"/>
          </p:cNvPicPr>
          <p:nvPr/>
        </p:nvPicPr>
        <p:blipFill>
          <a:blip r:embed="rId4"/>
          <a:srcRect/>
          <a:stretch>
            <a:fillRect/>
          </a:stretch>
        </p:blipFill>
        <p:spPr>
          <a:xfrm>
            <a:off x="3147760" y="5495105"/>
            <a:ext cx="5996240" cy="3607494"/>
          </a:xfrm>
          <a:prstGeom prst="rect">
            <a:avLst/>
          </a:prstGeom>
        </p:spPr>
      </p:pic>
      <p:pic>
        <p:nvPicPr>
          <p:cNvPr id="12" name="Picture 12"/>
          <p:cNvPicPr>
            <a:picLocks noChangeAspect="1"/>
          </p:cNvPicPr>
          <p:nvPr/>
        </p:nvPicPr>
        <p:blipFill>
          <a:blip r:embed="rId5"/>
          <a:srcRect/>
          <a:stretch>
            <a:fillRect/>
          </a:stretch>
        </p:blipFill>
        <p:spPr>
          <a:xfrm>
            <a:off x="9144000" y="1887610"/>
            <a:ext cx="5996240" cy="3607494"/>
          </a:xfrm>
          <a:prstGeom prst="rect">
            <a:avLst/>
          </a:prstGeom>
        </p:spPr>
      </p:pic>
      <p:pic>
        <p:nvPicPr>
          <p:cNvPr id="13" name="Picture 13"/>
          <p:cNvPicPr>
            <a:picLocks noChangeAspect="1"/>
          </p:cNvPicPr>
          <p:nvPr/>
        </p:nvPicPr>
        <p:blipFill>
          <a:blip r:embed="rId6"/>
          <a:srcRect/>
          <a:stretch>
            <a:fillRect/>
          </a:stretch>
        </p:blipFill>
        <p:spPr>
          <a:xfrm>
            <a:off x="3147760" y="1887610"/>
            <a:ext cx="5996240" cy="3607494"/>
          </a:xfrm>
          <a:prstGeom prst="rect">
            <a:avLst/>
          </a:prstGeom>
        </p:spPr>
      </p:pic>
      <p:sp>
        <p:nvSpPr>
          <p:cNvPr id="14" name="TextBox 14"/>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a:rPr>
              <a:t>GRAD-CAM REVEALS:</a:t>
            </a:r>
            <a:r>
              <a:rPr lang="en-US" sz="4500">
                <a:solidFill>
                  <a:srgbClr val="000000"/>
                </a:solidFill>
                <a:latin typeface="Montserrat Classic Bold"/>
              </a:rPr>
              <a:t> MULTIPLE PEOPLE</a:t>
            </a:r>
          </a:p>
        </p:txBody>
      </p:sp>
      <p:sp>
        <p:nvSpPr>
          <p:cNvPr id="15" name="Segnaposto numero diapositiva 14"/>
          <p:cNvSpPr>
            <a:spLocks noGrp="1"/>
          </p:cNvSpPr>
          <p:nvPr>
            <p:ph type="sldNum" sz="quarter" idx="12"/>
          </p:nvPr>
        </p:nvSpPr>
        <p:spPr/>
        <p:txBody>
          <a:bodyPr/>
          <a:lstStyle/>
          <a:p>
            <a:fld id="{B6F15528-21DE-4FAA-801E-634DDDAF4B2B}" type="slidenum">
              <a:rPr lang="en-US" smtClean="0"/>
              <a:pPr/>
              <a:t>11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239339" y="3108374"/>
            <a:ext cx="1601887" cy="1535809"/>
          </a:xfrm>
          <a:prstGeom prst="rect">
            <a:avLst/>
          </a:prstGeom>
        </p:spPr>
      </p:pic>
      <p:sp>
        <p:nvSpPr>
          <p:cNvPr id="11" name="TextBox 11"/>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GRAD-CAM SUMMARY</a:t>
            </a:r>
          </a:p>
        </p:txBody>
      </p:sp>
      <p:sp>
        <p:nvSpPr>
          <p:cNvPr id="12" name="TextBox 12"/>
          <p:cNvSpPr txBox="1"/>
          <p:nvPr/>
        </p:nvSpPr>
        <p:spPr>
          <a:xfrm>
            <a:off x="4593919" y="3227308"/>
            <a:ext cx="11946308" cy="1221740"/>
          </a:xfrm>
          <a:prstGeom prst="rect">
            <a:avLst/>
          </a:prstGeom>
        </p:spPr>
        <p:txBody>
          <a:bodyPr lIns="0" tIns="0" rIns="0" bIns="0" rtlCol="0" anchor="t">
            <a:spAutoFit/>
          </a:bodyPr>
          <a:lstStyle/>
          <a:p>
            <a:pPr>
              <a:lnSpc>
                <a:spcPts val="4900"/>
              </a:lnSpc>
            </a:pPr>
            <a:r>
              <a:rPr lang="en-US" sz="3500">
                <a:solidFill>
                  <a:srgbClr val="000000"/>
                </a:solidFill>
                <a:latin typeface="Montserrat"/>
              </a:rPr>
              <a:t>THE MODEL IS DEPENDANT ON THE DRONE ARENA</a:t>
            </a:r>
          </a:p>
          <a:p>
            <a:pPr>
              <a:lnSpc>
                <a:spcPts val="4900"/>
              </a:lnSpc>
            </a:pPr>
            <a:r>
              <a:rPr lang="en-US" sz="3500">
                <a:solidFill>
                  <a:srgbClr val="000000"/>
                </a:solidFill>
                <a:latin typeface="Montserrat"/>
              </a:rPr>
              <a:t>IN WHICH THE DATASET HAS BEEN COLLECTED</a:t>
            </a:r>
          </a:p>
        </p:txBody>
      </p:sp>
      <p:sp>
        <p:nvSpPr>
          <p:cNvPr id="13" name="TextBox 13"/>
          <p:cNvSpPr txBox="1"/>
          <p:nvPr/>
        </p:nvSpPr>
        <p:spPr>
          <a:xfrm>
            <a:off x="4593919" y="6299622"/>
            <a:ext cx="8604131" cy="1221740"/>
          </a:xfrm>
          <a:prstGeom prst="rect">
            <a:avLst/>
          </a:prstGeom>
        </p:spPr>
        <p:txBody>
          <a:bodyPr lIns="0" tIns="0" rIns="0" bIns="0" rtlCol="0" anchor="t">
            <a:spAutoFit/>
          </a:bodyPr>
          <a:lstStyle/>
          <a:p>
            <a:pPr algn="just">
              <a:lnSpc>
                <a:spcPts val="4900"/>
              </a:lnSpc>
            </a:pPr>
            <a:r>
              <a:rPr lang="en-US" sz="3500">
                <a:solidFill>
                  <a:srgbClr val="000000"/>
                </a:solidFill>
                <a:latin typeface="Montserrat"/>
              </a:rPr>
              <a:t>WE WANT TO ELIMINATE THE</a:t>
            </a:r>
          </a:p>
          <a:p>
            <a:pPr algn="just">
              <a:lnSpc>
                <a:spcPts val="4900"/>
              </a:lnSpc>
            </a:pPr>
            <a:r>
              <a:rPr lang="en-US" sz="3500">
                <a:solidFill>
                  <a:srgbClr val="000000"/>
                </a:solidFill>
                <a:latin typeface="Montserrat"/>
              </a:rPr>
              <a:t>OVERFITTING ON THE TRAINING SET</a:t>
            </a:r>
          </a:p>
        </p:txBody>
      </p:sp>
      <p:pic>
        <p:nvPicPr>
          <p:cNvPr id="14" name="Picture 14"/>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272378" y="6180688"/>
            <a:ext cx="1535809" cy="1535809"/>
          </a:xfrm>
          <a:prstGeom prst="rect">
            <a:avLst/>
          </a:prstGeom>
        </p:spPr>
      </p:pic>
      <p:sp>
        <p:nvSpPr>
          <p:cNvPr id="15" name="Segnaposto numero diapositiva 14"/>
          <p:cNvSpPr>
            <a:spLocks noGrp="1"/>
          </p:cNvSpPr>
          <p:nvPr>
            <p:ph type="sldNum" sz="quarter" idx="12"/>
          </p:nvPr>
        </p:nvSpPr>
        <p:spPr/>
        <p:txBody>
          <a:bodyPr/>
          <a:lstStyle/>
          <a:p>
            <a:fld id="{B6F15528-21DE-4FAA-801E-634DDDAF4B2B}" type="slidenum">
              <a:rPr lang="en-US" smtClean="0"/>
              <a:pPr/>
              <a:t>12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7" name="TextBox 7"/>
          <p:cNvSpPr txBox="1"/>
          <p:nvPr/>
        </p:nvSpPr>
        <p:spPr>
          <a:xfrm>
            <a:off x="2743200" y="5257800"/>
            <a:ext cx="12801600" cy="1028700"/>
          </a:xfrm>
          <a:prstGeom prst="rect">
            <a:avLst/>
          </a:prstGeom>
        </p:spPr>
        <p:txBody>
          <a:bodyPr lIns="0" tIns="0" rIns="0" bIns="0" rtlCol="0" anchor="t">
            <a:spAutoFit/>
          </a:bodyPr>
          <a:lstStyle/>
          <a:p>
            <a:pPr algn="ctr">
              <a:lnSpc>
                <a:spcPts val="8400"/>
              </a:lnSpc>
              <a:spcBef>
                <a:spcPct val="0"/>
              </a:spcBef>
            </a:pPr>
            <a:r>
              <a:rPr lang="en-US" sz="6000">
                <a:solidFill>
                  <a:srgbClr val="FFFFFF"/>
                </a:solidFill>
                <a:latin typeface="Montserrat"/>
              </a:rPr>
              <a:t>AUGMENTATION STRATEGY</a:t>
            </a:r>
          </a:p>
        </p:txBody>
      </p:sp>
      <p:sp>
        <p:nvSpPr>
          <p:cNvPr id="8" name="TextBox 8"/>
          <p:cNvSpPr txBox="1"/>
          <p:nvPr/>
        </p:nvSpPr>
        <p:spPr>
          <a:xfrm>
            <a:off x="5382753" y="6400800"/>
            <a:ext cx="7522495" cy="604520"/>
          </a:xfrm>
          <a:prstGeom prst="rect">
            <a:avLst/>
          </a:prstGeom>
        </p:spPr>
        <p:txBody>
          <a:bodyPr lIns="0" tIns="0" rIns="0" bIns="0" rtlCol="0" anchor="t">
            <a:spAutoFit/>
          </a:bodyPr>
          <a:lstStyle/>
          <a:p>
            <a:pPr algn="ctr">
              <a:lnSpc>
                <a:spcPts val="4900"/>
              </a:lnSpc>
            </a:pPr>
            <a:r>
              <a:rPr lang="en-US" sz="3500">
                <a:solidFill>
                  <a:srgbClr val="FFFFFF"/>
                </a:solidFill>
                <a:latin typeface="Montserrat Classic Bold"/>
              </a:rPr>
              <a:t>TO GENERALIZE THE TASK</a:t>
            </a:r>
          </a:p>
        </p:txBody>
      </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8258380" y="2714867"/>
            <a:ext cx="1771240" cy="1857133"/>
          </a:xfrm>
          <a:prstGeom prst="rect">
            <a:avLst/>
          </a:prstGeom>
        </p:spPr>
      </p:pic>
      <p:sp>
        <p:nvSpPr>
          <p:cNvPr id="6" name="Segnaposto numero diapositiva 5"/>
          <p:cNvSpPr>
            <a:spLocks noGrp="1"/>
          </p:cNvSpPr>
          <p:nvPr>
            <p:ph type="sldNum" sz="quarter" idx="12"/>
          </p:nvPr>
        </p:nvSpPr>
        <p:spPr/>
        <p:txBody>
          <a:bodyPr/>
          <a:lstStyle/>
          <a:p>
            <a:fld id="{B6F15528-21DE-4FAA-801E-634DDDAF4B2B}" type="slidenum">
              <a:rPr lang="en-US" smtClean="0"/>
              <a:pPr/>
              <a:t>13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933450" y="3918058"/>
            <a:ext cx="4366260" cy="4366260"/>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grpSp>
        <p:nvGrpSpPr>
          <p:cNvPr id="12" name="Group 12"/>
          <p:cNvGrpSpPr/>
          <p:nvPr/>
        </p:nvGrpSpPr>
        <p:grpSpPr>
          <a:xfrm>
            <a:off x="6960870" y="3918058"/>
            <a:ext cx="4366260" cy="4366260"/>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grpSp>
        <p:nvGrpSpPr>
          <p:cNvPr id="14" name="Group 14"/>
          <p:cNvGrpSpPr/>
          <p:nvPr/>
        </p:nvGrpSpPr>
        <p:grpSpPr>
          <a:xfrm>
            <a:off x="12988290" y="3918058"/>
            <a:ext cx="4366260" cy="4366260"/>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231F20"/>
            </a:solidFill>
          </p:spPr>
        </p:sp>
      </p:grpSp>
      <p:pic>
        <p:nvPicPr>
          <p:cNvPr id="16" name="Picture 16"/>
          <p:cNvPicPr>
            <a:picLocks noChangeAspect="1"/>
          </p:cNvPicPr>
          <p:nvPr/>
        </p:nvPicPr>
        <p:blipFill>
          <a:blip r:embed="rId3"/>
          <a:srcRect/>
          <a:stretch>
            <a:fillRect/>
          </a:stretch>
        </p:blipFill>
        <p:spPr>
          <a:xfrm>
            <a:off x="5603367" y="5479618"/>
            <a:ext cx="1053561" cy="1243140"/>
          </a:xfrm>
          <a:prstGeom prst="rect">
            <a:avLst/>
          </a:prstGeom>
        </p:spPr>
      </p:pic>
      <p:sp>
        <p:nvSpPr>
          <p:cNvPr id="17" name="TextBox 17"/>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AUGMENTATION STRATEGY</a:t>
            </a:r>
          </a:p>
        </p:txBody>
      </p:sp>
      <p:sp>
        <p:nvSpPr>
          <p:cNvPr id="18" name="TextBox 18"/>
          <p:cNvSpPr txBox="1"/>
          <p:nvPr/>
        </p:nvSpPr>
        <p:spPr>
          <a:xfrm>
            <a:off x="4441885" y="2640839"/>
            <a:ext cx="9404231" cy="514350"/>
          </a:xfrm>
          <a:prstGeom prst="rect">
            <a:avLst/>
          </a:prstGeom>
        </p:spPr>
        <p:txBody>
          <a:bodyPr lIns="0" tIns="0" rIns="0" bIns="0" rtlCol="0" anchor="t">
            <a:spAutoFit/>
          </a:bodyPr>
          <a:lstStyle/>
          <a:p>
            <a:pPr algn="ctr">
              <a:lnSpc>
                <a:spcPts val="4200"/>
              </a:lnSpc>
            </a:pPr>
            <a:r>
              <a:rPr lang="en-US" sz="3000">
                <a:solidFill>
                  <a:srgbClr val="000000"/>
                </a:solidFill>
                <a:latin typeface="Montserrat"/>
              </a:rPr>
              <a:t>INSPIRED BY DOMAIN RANDOMIZATION</a:t>
            </a:r>
          </a:p>
        </p:txBody>
      </p:sp>
      <p:pic>
        <p:nvPicPr>
          <p:cNvPr id="19" name="Picture 19"/>
          <p:cNvPicPr>
            <a:picLocks noChangeAspect="1"/>
          </p:cNvPicPr>
          <p:nvPr/>
        </p:nvPicPr>
        <p:blipFill>
          <a:blip r:embed="rId3"/>
          <a:srcRect/>
          <a:stretch>
            <a:fillRect/>
          </a:stretch>
        </p:blipFill>
        <p:spPr>
          <a:xfrm>
            <a:off x="11628882" y="5479618"/>
            <a:ext cx="1053561" cy="1243140"/>
          </a:xfrm>
          <a:prstGeom prst="rect">
            <a:avLst/>
          </a:prstGeom>
        </p:spPr>
      </p:pic>
      <p:sp>
        <p:nvSpPr>
          <p:cNvPr id="20" name="TextBox 20"/>
          <p:cNvSpPr txBox="1"/>
          <p:nvPr/>
        </p:nvSpPr>
        <p:spPr>
          <a:xfrm>
            <a:off x="1763455" y="5422468"/>
            <a:ext cx="2706251" cy="1047750"/>
          </a:xfrm>
          <a:prstGeom prst="rect">
            <a:avLst/>
          </a:prstGeom>
        </p:spPr>
        <p:txBody>
          <a:bodyPr lIns="0" tIns="0" rIns="0" bIns="0" rtlCol="0" anchor="t">
            <a:spAutoFit/>
          </a:bodyPr>
          <a:lstStyle/>
          <a:p>
            <a:pPr algn="ctr">
              <a:lnSpc>
                <a:spcPts val="4200"/>
              </a:lnSpc>
            </a:pPr>
            <a:r>
              <a:rPr lang="en-US" sz="3000">
                <a:solidFill>
                  <a:srgbClr val="DFE1E8"/>
                </a:solidFill>
                <a:latin typeface="Montserrat"/>
              </a:rPr>
              <a:t>ORIGINAL</a:t>
            </a:r>
          </a:p>
          <a:p>
            <a:pPr algn="ctr">
              <a:lnSpc>
                <a:spcPts val="4200"/>
              </a:lnSpc>
            </a:pPr>
            <a:r>
              <a:rPr lang="en-US" sz="3000">
                <a:solidFill>
                  <a:srgbClr val="DFE1E8"/>
                </a:solidFill>
                <a:latin typeface="Montserrat"/>
              </a:rPr>
              <a:t>PHOTO</a:t>
            </a:r>
          </a:p>
        </p:txBody>
      </p:sp>
      <p:sp>
        <p:nvSpPr>
          <p:cNvPr id="21" name="TextBox 21"/>
          <p:cNvSpPr txBox="1"/>
          <p:nvPr/>
        </p:nvSpPr>
        <p:spPr>
          <a:xfrm>
            <a:off x="7585135" y="5422468"/>
            <a:ext cx="3117731" cy="1047750"/>
          </a:xfrm>
          <a:prstGeom prst="rect">
            <a:avLst/>
          </a:prstGeom>
        </p:spPr>
        <p:txBody>
          <a:bodyPr lIns="0" tIns="0" rIns="0" bIns="0" rtlCol="0" anchor="t">
            <a:spAutoFit/>
          </a:bodyPr>
          <a:lstStyle/>
          <a:p>
            <a:pPr algn="ctr">
              <a:lnSpc>
                <a:spcPts val="4200"/>
              </a:lnSpc>
            </a:pPr>
            <a:r>
              <a:rPr lang="en-US" sz="3000">
                <a:solidFill>
                  <a:srgbClr val="DFE1E8"/>
                </a:solidFill>
                <a:latin typeface="Montserrat"/>
              </a:rPr>
              <a:t>BACKGROUND REMOVED</a:t>
            </a:r>
          </a:p>
        </p:txBody>
      </p:sp>
      <p:sp>
        <p:nvSpPr>
          <p:cNvPr id="22" name="TextBox 22"/>
          <p:cNvSpPr txBox="1"/>
          <p:nvPr/>
        </p:nvSpPr>
        <p:spPr>
          <a:xfrm>
            <a:off x="13612555" y="5422468"/>
            <a:ext cx="3117731" cy="1047750"/>
          </a:xfrm>
          <a:prstGeom prst="rect">
            <a:avLst/>
          </a:prstGeom>
        </p:spPr>
        <p:txBody>
          <a:bodyPr lIns="0" tIns="0" rIns="0" bIns="0" rtlCol="0" anchor="t">
            <a:spAutoFit/>
          </a:bodyPr>
          <a:lstStyle/>
          <a:p>
            <a:pPr algn="ctr">
              <a:lnSpc>
                <a:spcPts val="4200"/>
              </a:lnSpc>
            </a:pPr>
            <a:r>
              <a:rPr lang="en-US" sz="3000">
                <a:solidFill>
                  <a:srgbClr val="DFE1E8"/>
                </a:solidFill>
                <a:latin typeface="Montserrat"/>
              </a:rPr>
              <a:t>BACKGROUND REPLACED</a:t>
            </a:r>
          </a:p>
        </p:txBody>
      </p:sp>
      <p:sp>
        <p:nvSpPr>
          <p:cNvPr id="23" name="Segnaposto numero diapositiva 22"/>
          <p:cNvSpPr>
            <a:spLocks noGrp="1"/>
          </p:cNvSpPr>
          <p:nvPr>
            <p:ph type="sldNum" sz="quarter" idx="12"/>
          </p:nvPr>
        </p:nvSpPr>
        <p:spPr/>
        <p:txBody>
          <a:bodyPr/>
          <a:lstStyle/>
          <a:p>
            <a:fld id="{B6F15528-21DE-4FAA-801E-634DDDAF4B2B}" type="slidenum">
              <a:rPr lang="en-US" smtClean="0"/>
              <a:pPr/>
              <a:t>14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533670" y="2596434"/>
            <a:ext cx="455167" cy="845750"/>
          </a:xfrm>
          <a:prstGeom prst="rect">
            <a:avLst/>
          </a:prstGeom>
        </p:spPr>
      </p:pic>
      <p:pic>
        <p:nvPicPr>
          <p:cNvPr id="11" name="Picture 11"/>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397581" y="4149966"/>
            <a:ext cx="727345" cy="845750"/>
          </a:xfrm>
          <a:prstGeom prst="rect">
            <a:avLst/>
          </a:prstGeom>
        </p:spPr>
      </p:pic>
      <p:pic>
        <p:nvPicPr>
          <p:cNvPr id="12" name="Picture 12"/>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2408345" y="5783546"/>
            <a:ext cx="716581" cy="845750"/>
          </a:xfrm>
          <a:prstGeom prst="rect">
            <a:avLst/>
          </a:prstGeom>
        </p:spPr>
      </p:pic>
      <p:pic>
        <p:nvPicPr>
          <p:cNvPr id="13" name="Picture 13"/>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2348374" y="7477103"/>
            <a:ext cx="825759" cy="845750"/>
          </a:xfrm>
          <a:prstGeom prst="rect">
            <a:avLst/>
          </a:prstGeom>
        </p:spPr>
      </p:pic>
      <p:sp>
        <p:nvSpPr>
          <p:cNvPr id="14" name="TextBox 14"/>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AUGMENTATION STRATEGY: STEPS</a:t>
            </a:r>
          </a:p>
        </p:txBody>
      </p:sp>
      <p:sp>
        <p:nvSpPr>
          <p:cNvPr id="16" name="TextBox 16"/>
          <p:cNvSpPr txBox="1"/>
          <p:nvPr/>
        </p:nvSpPr>
        <p:spPr>
          <a:xfrm>
            <a:off x="3707568" y="2678949"/>
            <a:ext cx="11946308" cy="604520"/>
          </a:xfrm>
          <a:prstGeom prst="rect">
            <a:avLst/>
          </a:prstGeom>
        </p:spPr>
        <p:txBody>
          <a:bodyPr lIns="0" tIns="0" rIns="0" bIns="0" rtlCol="0" anchor="t">
            <a:spAutoFit/>
          </a:bodyPr>
          <a:lstStyle/>
          <a:p>
            <a:pPr>
              <a:lnSpc>
                <a:spcPts val="4900"/>
              </a:lnSpc>
            </a:pPr>
            <a:r>
              <a:rPr lang="en-US" sz="3500">
                <a:solidFill>
                  <a:srgbClr val="000000"/>
                </a:solidFill>
                <a:latin typeface="Montserrat"/>
              </a:rPr>
              <a:t>MASKING THE USERS IN THE IMAGES</a:t>
            </a:r>
          </a:p>
        </p:txBody>
      </p:sp>
      <p:sp>
        <p:nvSpPr>
          <p:cNvPr id="17" name="TextBox 17"/>
          <p:cNvSpPr txBox="1"/>
          <p:nvPr/>
        </p:nvSpPr>
        <p:spPr>
          <a:xfrm>
            <a:off x="3707568" y="4232480"/>
            <a:ext cx="11946308" cy="606425"/>
          </a:xfrm>
          <a:prstGeom prst="rect">
            <a:avLst/>
          </a:prstGeom>
        </p:spPr>
        <p:txBody>
          <a:bodyPr lIns="0" tIns="0" rIns="0" bIns="0" rtlCol="0" anchor="t">
            <a:spAutoFit/>
          </a:bodyPr>
          <a:lstStyle/>
          <a:p>
            <a:pPr>
              <a:lnSpc>
                <a:spcPts val="4900"/>
              </a:lnSpc>
            </a:pPr>
            <a:r>
              <a:rPr lang="en-US" sz="3500">
                <a:solidFill>
                  <a:srgbClr val="000000"/>
                </a:solidFill>
                <a:latin typeface="Montserrat"/>
              </a:rPr>
              <a:t>REPLACING WITH APPROPRIATE BACKGROUNDS</a:t>
            </a:r>
          </a:p>
        </p:txBody>
      </p:sp>
      <p:sp>
        <p:nvSpPr>
          <p:cNvPr id="18" name="TextBox 18"/>
          <p:cNvSpPr txBox="1"/>
          <p:nvPr/>
        </p:nvSpPr>
        <p:spPr>
          <a:xfrm>
            <a:off x="3707568" y="7559618"/>
            <a:ext cx="11946308" cy="604520"/>
          </a:xfrm>
          <a:prstGeom prst="rect">
            <a:avLst/>
          </a:prstGeom>
        </p:spPr>
        <p:txBody>
          <a:bodyPr lIns="0" tIns="0" rIns="0" bIns="0" rtlCol="0" anchor="t">
            <a:spAutoFit/>
          </a:bodyPr>
          <a:lstStyle/>
          <a:p>
            <a:pPr>
              <a:lnSpc>
                <a:spcPts val="4900"/>
              </a:lnSpc>
            </a:pPr>
            <a:r>
              <a:rPr lang="en-US" sz="3500">
                <a:solidFill>
                  <a:srgbClr val="000000"/>
                </a:solidFill>
                <a:latin typeface="Montserrat"/>
              </a:rPr>
              <a:t>TRAINING THE MODEL ON AUGMENTED DATASET</a:t>
            </a:r>
          </a:p>
        </p:txBody>
      </p:sp>
      <p:sp>
        <p:nvSpPr>
          <p:cNvPr id="19" name="TextBox 19"/>
          <p:cNvSpPr txBox="1"/>
          <p:nvPr/>
        </p:nvSpPr>
        <p:spPr>
          <a:xfrm>
            <a:off x="3707568" y="5866061"/>
            <a:ext cx="11946308" cy="606425"/>
          </a:xfrm>
          <a:prstGeom prst="rect">
            <a:avLst/>
          </a:prstGeom>
        </p:spPr>
        <p:txBody>
          <a:bodyPr lIns="0" tIns="0" rIns="0" bIns="0" rtlCol="0" anchor="t">
            <a:spAutoFit/>
          </a:bodyPr>
          <a:lstStyle/>
          <a:p>
            <a:pPr>
              <a:lnSpc>
                <a:spcPts val="4900"/>
              </a:lnSpc>
            </a:pPr>
            <a:r>
              <a:rPr lang="en-US" sz="3500">
                <a:solidFill>
                  <a:srgbClr val="000000"/>
                </a:solidFill>
                <a:latin typeface="Montserrat"/>
              </a:rPr>
              <a:t>APPLYING CLASSIC IMAGE TRANSFORMATIONS</a:t>
            </a:r>
          </a:p>
        </p:txBody>
      </p:sp>
      <p:sp>
        <p:nvSpPr>
          <p:cNvPr id="15" name="Segnaposto numero diapositiva 14"/>
          <p:cNvSpPr>
            <a:spLocks noGrp="1"/>
          </p:cNvSpPr>
          <p:nvPr>
            <p:ph type="sldNum" sz="quarter" idx="12"/>
          </p:nvPr>
        </p:nvSpPr>
        <p:spPr/>
        <p:txBody>
          <a:bodyPr/>
          <a:lstStyle/>
          <a:p>
            <a:fld id="{B6F15528-21DE-4FAA-801E-634DDDAF4B2B}" type="slidenum">
              <a:rPr lang="en-US" smtClean="0"/>
              <a:pPr/>
              <a:t>15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3"/>
          <a:srcRect/>
          <a:stretch>
            <a:fillRect/>
          </a:stretch>
        </p:blipFill>
        <p:spPr>
          <a:xfrm>
            <a:off x="2866667" y="1891762"/>
            <a:ext cx="6288476" cy="3632474"/>
          </a:xfrm>
          <a:prstGeom prst="rect">
            <a:avLst/>
          </a:prstGeom>
        </p:spPr>
      </p:pic>
      <p:pic>
        <p:nvPicPr>
          <p:cNvPr id="11" name="Picture 11"/>
          <p:cNvPicPr>
            <a:picLocks noChangeAspect="1"/>
          </p:cNvPicPr>
          <p:nvPr/>
        </p:nvPicPr>
        <p:blipFill>
          <a:blip r:embed="rId4"/>
          <a:srcRect/>
          <a:stretch>
            <a:fillRect/>
          </a:stretch>
        </p:blipFill>
        <p:spPr>
          <a:xfrm>
            <a:off x="9146763" y="5524235"/>
            <a:ext cx="6274570" cy="3635514"/>
          </a:xfrm>
          <a:prstGeom prst="rect">
            <a:avLst/>
          </a:prstGeom>
        </p:spPr>
      </p:pic>
      <p:pic>
        <p:nvPicPr>
          <p:cNvPr id="12" name="Picture 12"/>
          <p:cNvPicPr>
            <a:picLocks noChangeAspect="1"/>
          </p:cNvPicPr>
          <p:nvPr/>
        </p:nvPicPr>
        <p:blipFill>
          <a:blip r:embed="rId5"/>
          <a:srcRect/>
          <a:stretch>
            <a:fillRect/>
          </a:stretch>
        </p:blipFill>
        <p:spPr>
          <a:xfrm>
            <a:off x="2888953" y="5524235"/>
            <a:ext cx="6274570" cy="3635514"/>
          </a:xfrm>
          <a:prstGeom prst="rect">
            <a:avLst/>
          </a:prstGeom>
        </p:spPr>
      </p:pic>
      <p:pic>
        <p:nvPicPr>
          <p:cNvPr id="13" name="Picture 13"/>
          <p:cNvPicPr>
            <a:picLocks noChangeAspect="1"/>
          </p:cNvPicPr>
          <p:nvPr/>
        </p:nvPicPr>
        <p:blipFill>
          <a:blip r:embed="rId6"/>
          <a:srcRect/>
          <a:stretch>
            <a:fillRect/>
          </a:stretch>
        </p:blipFill>
        <p:spPr>
          <a:xfrm>
            <a:off x="9163522" y="1884172"/>
            <a:ext cx="6257811" cy="3640063"/>
          </a:xfrm>
          <a:prstGeom prst="rect">
            <a:avLst/>
          </a:prstGeom>
        </p:spPr>
      </p:pic>
      <p:sp>
        <p:nvSpPr>
          <p:cNvPr id="14" name="TextBox 14"/>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PERSON MASKING </a:t>
            </a:r>
            <a:r>
              <a:rPr lang="en-US" sz="4500">
                <a:solidFill>
                  <a:srgbClr val="000000"/>
                </a:solidFill>
                <a:latin typeface="Montserrat Classic"/>
              </a:rPr>
              <a:t>WITH </a:t>
            </a:r>
            <a:r>
              <a:rPr lang="en-US" sz="4500">
                <a:solidFill>
                  <a:srgbClr val="000000"/>
                </a:solidFill>
                <a:latin typeface="Montserrat Classic Bold"/>
              </a:rPr>
              <a:t>MASK R-CNN</a:t>
            </a:r>
          </a:p>
        </p:txBody>
      </p:sp>
      <p:pic>
        <p:nvPicPr>
          <p:cNvPr id="16" name="Picture 16"/>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6473672" y="880381"/>
            <a:ext cx="455167" cy="845750"/>
          </a:xfrm>
          <a:prstGeom prst="rect">
            <a:avLst/>
          </a:prstGeom>
        </p:spPr>
      </p:pic>
      <p:sp>
        <p:nvSpPr>
          <p:cNvPr id="2" name="Segnaposto numero diapositiva 1"/>
          <p:cNvSpPr>
            <a:spLocks noGrp="1"/>
          </p:cNvSpPr>
          <p:nvPr>
            <p:ph type="sldNum" sz="quarter" idx="12"/>
          </p:nvPr>
        </p:nvSpPr>
        <p:spPr/>
        <p:txBody>
          <a:bodyPr/>
          <a:lstStyle/>
          <a:p>
            <a:fld id="{B6F15528-21DE-4FAA-801E-634DDDAF4B2B}" type="slidenum">
              <a:rPr lang="en-US" smtClean="0"/>
              <a:pPr/>
              <a:t>16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3"/>
          <a:srcRect/>
          <a:stretch>
            <a:fillRect/>
          </a:stretch>
        </p:blipFill>
        <p:spPr>
          <a:xfrm>
            <a:off x="645585" y="2558756"/>
            <a:ext cx="3246611" cy="3246611"/>
          </a:xfrm>
          <a:prstGeom prst="rect">
            <a:avLst/>
          </a:prstGeom>
        </p:spPr>
      </p:pic>
      <p:pic>
        <p:nvPicPr>
          <p:cNvPr id="11" name="Picture 11"/>
          <p:cNvPicPr>
            <a:picLocks noChangeAspect="1"/>
          </p:cNvPicPr>
          <p:nvPr/>
        </p:nvPicPr>
        <p:blipFill>
          <a:blip r:embed="rId4"/>
          <a:srcRect/>
          <a:stretch>
            <a:fillRect/>
          </a:stretch>
        </p:blipFill>
        <p:spPr>
          <a:xfrm>
            <a:off x="4082696" y="4182061"/>
            <a:ext cx="3246611" cy="3246611"/>
          </a:xfrm>
          <a:prstGeom prst="rect">
            <a:avLst/>
          </a:prstGeom>
        </p:spPr>
      </p:pic>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350609" y="844171"/>
            <a:ext cx="727345" cy="845750"/>
          </a:xfrm>
          <a:prstGeom prst="rect">
            <a:avLst/>
          </a:prstGeom>
        </p:spPr>
      </p:pic>
      <p:sp>
        <p:nvSpPr>
          <p:cNvPr id="13" name="TextBox 13"/>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BACKGROUNDS DATASET</a:t>
            </a:r>
          </a:p>
        </p:txBody>
      </p:sp>
      <p:pic>
        <p:nvPicPr>
          <p:cNvPr id="14" name="Picture 14"/>
          <p:cNvPicPr>
            <a:picLocks noChangeAspect="1"/>
          </p:cNvPicPr>
          <p:nvPr/>
        </p:nvPicPr>
        <p:blipFill>
          <a:blip r:embed="rId7"/>
          <a:srcRect/>
          <a:stretch>
            <a:fillRect/>
          </a:stretch>
        </p:blipFill>
        <p:spPr>
          <a:xfrm>
            <a:off x="10956918" y="4182061"/>
            <a:ext cx="3246611" cy="3246611"/>
          </a:xfrm>
          <a:prstGeom prst="rect">
            <a:avLst/>
          </a:prstGeom>
        </p:spPr>
      </p:pic>
      <p:pic>
        <p:nvPicPr>
          <p:cNvPr id="15" name="Picture 15"/>
          <p:cNvPicPr>
            <a:picLocks noChangeAspect="1"/>
          </p:cNvPicPr>
          <p:nvPr/>
        </p:nvPicPr>
        <p:blipFill>
          <a:blip r:embed="rId8"/>
          <a:srcRect/>
          <a:stretch>
            <a:fillRect/>
          </a:stretch>
        </p:blipFill>
        <p:spPr>
          <a:xfrm>
            <a:off x="14395804" y="2558756"/>
            <a:ext cx="3246611" cy="3246611"/>
          </a:xfrm>
          <a:prstGeom prst="rect">
            <a:avLst/>
          </a:prstGeom>
        </p:spPr>
      </p:pic>
      <p:pic>
        <p:nvPicPr>
          <p:cNvPr id="16" name="Picture 16"/>
          <p:cNvPicPr>
            <a:picLocks noChangeAspect="1"/>
          </p:cNvPicPr>
          <p:nvPr/>
        </p:nvPicPr>
        <p:blipFill>
          <a:blip r:embed="rId9"/>
          <a:srcRect/>
          <a:stretch>
            <a:fillRect/>
          </a:stretch>
        </p:blipFill>
        <p:spPr>
          <a:xfrm>
            <a:off x="7521785" y="2558756"/>
            <a:ext cx="3246611" cy="3246611"/>
          </a:xfrm>
          <a:prstGeom prst="rect">
            <a:avLst/>
          </a:prstGeom>
        </p:spPr>
      </p:pic>
      <p:sp>
        <p:nvSpPr>
          <p:cNvPr id="17" name="TextBox 17"/>
          <p:cNvSpPr txBox="1"/>
          <p:nvPr/>
        </p:nvSpPr>
        <p:spPr>
          <a:xfrm>
            <a:off x="1028700" y="7912091"/>
            <a:ext cx="9404231" cy="523875"/>
          </a:xfrm>
          <a:prstGeom prst="rect">
            <a:avLst/>
          </a:prstGeom>
        </p:spPr>
        <p:txBody>
          <a:bodyPr lIns="0" tIns="0" rIns="0" bIns="0" rtlCol="0" anchor="t">
            <a:spAutoFit/>
          </a:bodyPr>
          <a:lstStyle/>
          <a:p>
            <a:pPr algn="just">
              <a:lnSpc>
                <a:spcPts val="4200"/>
              </a:lnSpc>
            </a:pPr>
            <a:r>
              <a:rPr lang="en-US" sz="3000">
                <a:solidFill>
                  <a:srgbClr val="000000"/>
                </a:solidFill>
                <a:latin typeface="Montserrat Classic Bold"/>
              </a:rPr>
              <a:t>INDOOR SCENE RECOGNITION - CVPR 2009</a:t>
            </a:r>
          </a:p>
        </p:txBody>
      </p:sp>
      <p:sp>
        <p:nvSpPr>
          <p:cNvPr id="18" name="TextBox 18"/>
          <p:cNvSpPr txBox="1"/>
          <p:nvPr/>
        </p:nvSpPr>
        <p:spPr>
          <a:xfrm>
            <a:off x="1028700" y="8583804"/>
            <a:ext cx="2664500" cy="328295"/>
          </a:xfrm>
          <a:prstGeom prst="rect">
            <a:avLst/>
          </a:prstGeom>
        </p:spPr>
        <p:txBody>
          <a:bodyPr lIns="0" tIns="0" rIns="0" bIns="0" rtlCol="0" anchor="t">
            <a:spAutoFit/>
          </a:bodyPr>
          <a:lstStyle/>
          <a:p>
            <a:pPr algn="ctr">
              <a:lnSpc>
                <a:spcPts val="2799"/>
              </a:lnSpc>
              <a:spcBef>
                <a:spcPct val="0"/>
              </a:spcBef>
            </a:pPr>
            <a:r>
              <a:rPr lang="en-US" sz="1999" u="sng">
                <a:solidFill>
                  <a:srgbClr val="000000"/>
                </a:solidFill>
                <a:latin typeface="Montserrat"/>
              </a:rPr>
              <a:t>[Quattoni et al. 2009]</a:t>
            </a:r>
          </a:p>
        </p:txBody>
      </p:sp>
      <p:sp>
        <p:nvSpPr>
          <p:cNvPr id="20" name="TextBox 20"/>
          <p:cNvSpPr txBox="1"/>
          <p:nvPr/>
        </p:nvSpPr>
        <p:spPr>
          <a:xfrm>
            <a:off x="12463721" y="7928601"/>
            <a:ext cx="2865834" cy="967105"/>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Montserrat"/>
              </a:rPr>
              <a:t>15’620 IMAGES</a:t>
            </a:r>
          </a:p>
          <a:p>
            <a:pPr algn="ctr">
              <a:lnSpc>
                <a:spcPts val="3919"/>
              </a:lnSpc>
              <a:spcBef>
                <a:spcPct val="0"/>
              </a:spcBef>
            </a:pPr>
            <a:r>
              <a:rPr lang="en-US" sz="2799">
                <a:solidFill>
                  <a:srgbClr val="000000"/>
                </a:solidFill>
                <a:latin typeface="Montserrat"/>
              </a:rPr>
              <a:t>67 CATEGORIES</a:t>
            </a:r>
          </a:p>
        </p:txBody>
      </p:sp>
      <p:sp>
        <p:nvSpPr>
          <p:cNvPr id="2" name="Segnaposto numero diapositiva 1"/>
          <p:cNvSpPr>
            <a:spLocks noGrp="1"/>
          </p:cNvSpPr>
          <p:nvPr>
            <p:ph type="sldNum" sz="quarter" idx="12"/>
          </p:nvPr>
        </p:nvSpPr>
        <p:spPr/>
        <p:txBody>
          <a:bodyPr/>
          <a:lstStyle/>
          <a:p>
            <a:fld id="{B6F15528-21DE-4FAA-801E-634DDDAF4B2B}" type="slidenum">
              <a:rPr lang="en-US" smtClean="0"/>
              <a:pPr/>
              <a:t>17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3"/>
          <a:srcRect/>
          <a:stretch>
            <a:fillRect/>
          </a:stretch>
        </p:blipFill>
        <p:spPr>
          <a:xfrm>
            <a:off x="3474622" y="2041855"/>
            <a:ext cx="11850944" cy="6774790"/>
          </a:xfrm>
          <a:prstGeom prst="rect">
            <a:avLst/>
          </a:prstGeom>
        </p:spPr>
      </p:pic>
      <p:sp>
        <p:nvSpPr>
          <p:cNvPr id="11" name="TextBox 11"/>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BACKGROUND REPLACEMENT</a:t>
            </a:r>
          </a:p>
        </p:txBody>
      </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6350609" y="844171"/>
            <a:ext cx="727345" cy="845750"/>
          </a:xfrm>
          <a:prstGeom prst="rect">
            <a:avLst/>
          </a:prstGeom>
        </p:spPr>
      </p:pic>
      <p:sp>
        <p:nvSpPr>
          <p:cNvPr id="2" name="Segnaposto numero diapositiva 1"/>
          <p:cNvSpPr>
            <a:spLocks noGrp="1"/>
          </p:cNvSpPr>
          <p:nvPr>
            <p:ph type="sldNum" sz="quarter" idx="12"/>
          </p:nvPr>
        </p:nvSpPr>
        <p:spPr/>
        <p:txBody>
          <a:bodyPr/>
          <a:lstStyle/>
          <a:p>
            <a:fld id="{B6F15528-21DE-4FAA-801E-634DDDAF4B2B}" type="slidenum">
              <a:rPr lang="en-US" smtClean="0"/>
              <a:pPr/>
              <a:t>18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3"/>
          <a:srcRect t="50000"/>
          <a:stretch>
            <a:fillRect/>
          </a:stretch>
        </p:blipFill>
        <p:spPr>
          <a:xfrm>
            <a:off x="2816167" y="2239100"/>
            <a:ext cx="13227165" cy="6514213"/>
          </a:xfrm>
          <a:prstGeom prst="rect">
            <a:avLst/>
          </a:prstGeom>
        </p:spPr>
      </p:pic>
      <p:sp>
        <p:nvSpPr>
          <p:cNvPr id="11" name="TextBox 11"/>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CLASSIC IMAGE AUGMENTATION</a:t>
            </a:r>
          </a:p>
        </p:txBody>
      </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6390965" y="824318"/>
            <a:ext cx="716581" cy="845750"/>
          </a:xfrm>
          <a:prstGeom prst="rect">
            <a:avLst/>
          </a:prstGeom>
        </p:spPr>
      </p:pic>
      <p:sp>
        <p:nvSpPr>
          <p:cNvPr id="2" name="Segnaposto numero diapositiva 1"/>
          <p:cNvSpPr>
            <a:spLocks noGrp="1"/>
          </p:cNvSpPr>
          <p:nvPr>
            <p:ph type="sldNum" sz="quarter" idx="12"/>
          </p:nvPr>
        </p:nvSpPr>
        <p:spPr/>
        <p:txBody>
          <a:bodyPr/>
          <a:lstStyle/>
          <a:p>
            <a:fld id="{B6F15528-21DE-4FAA-801E-634DDDAF4B2B}" type="slidenum">
              <a:rPr lang="en-US" smtClean="0"/>
              <a:pPr/>
              <a:t>19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2"/>
          <p:cNvSpPr txBox="1"/>
          <p:nvPr/>
        </p:nvSpPr>
        <p:spPr>
          <a:xfrm>
            <a:off x="1383030" y="590270"/>
            <a:ext cx="15521940" cy="717889"/>
          </a:xfrm>
          <a:prstGeom prst="rect">
            <a:avLst/>
          </a:prstGeom>
        </p:spPr>
        <p:txBody>
          <a:bodyPr lIns="0" tIns="0" rIns="0" bIns="0" rtlCol="0" anchor="t">
            <a:spAutoFit/>
          </a:bodyPr>
          <a:lstStyle/>
          <a:p>
            <a:pPr>
              <a:lnSpc>
                <a:spcPts val="6300"/>
              </a:lnSpc>
              <a:spcBef>
                <a:spcPct val="0"/>
              </a:spcBef>
            </a:pPr>
            <a:r>
              <a:rPr lang="en-US" sz="4500" dirty="0" smtClean="0">
                <a:solidFill>
                  <a:srgbClr val="000000"/>
                </a:solidFill>
                <a:latin typeface="Montserrat Classic Bold"/>
              </a:rPr>
              <a:t>PROBLEM INTRODUCTION</a:t>
            </a:r>
            <a:endParaRPr lang="en-US" sz="4500" dirty="0">
              <a:solidFill>
                <a:srgbClr val="000000"/>
              </a:solidFill>
              <a:latin typeface="Montserrat Classic Bold"/>
            </a:endParaRPr>
          </a:p>
        </p:txBody>
      </p:sp>
      <p:sp>
        <p:nvSpPr>
          <p:cNvPr id="13" name="TextBox 13"/>
          <p:cNvSpPr txBox="1"/>
          <p:nvPr/>
        </p:nvSpPr>
        <p:spPr>
          <a:xfrm>
            <a:off x="11946910" y="2597258"/>
            <a:ext cx="5696735" cy="1581150"/>
          </a:xfrm>
          <a:prstGeom prst="rect">
            <a:avLst/>
          </a:prstGeom>
        </p:spPr>
        <p:txBody>
          <a:bodyPr lIns="0" tIns="0" rIns="0" bIns="0" rtlCol="0" anchor="t">
            <a:spAutoFit/>
          </a:bodyPr>
          <a:lstStyle/>
          <a:p>
            <a:pPr algn="ctr">
              <a:lnSpc>
                <a:spcPts val="4199"/>
              </a:lnSpc>
            </a:pPr>
            <a:r>
              <a:rPr lang="en-US" sz="2999" dirty="0">
                <a:solidFill>
                  <a:srgbClr val="000000"/>
                </a:solidFill>
                <a:latin typeface="Montserrat Classic"/>
              </a:rPr>
              <a:t>HUMAN POSE ESTIMATION FOR </a:t>
            </a:r>
            <a:r>
              <a:rPr lang="en-US" sz="2999" dirty="0" smtClean="0">
                <a:solidFill>
                  <a:srgbClr val="000000"/>
                </a:solidFill>
                <a:latin typeface="Montserrat Classic"/>
              </a:rPr>
              <a:t>FLYING </a:t>
            </a:r>
            <a:r>
              <a:rPr lang="en-US" sz="2999" dirty="0">
                <a:solidFill>
                  <a:srgbClr val="000000"/>
                </a:solidFill>
                <a:latin typeface="Montserrat Classic"/>
              </a:rPr>
              <a:t>A DRONE USING IMAGES FROM ITS CAMERA</a:t>
            </a:r>
          </a:p>
        </p:txBody>
      </p:sp>
      <p:sp>
        <p:nvSpPr>
          <p:cNvPr id="14" name="TextBox 14"/>
          <p:cNvSpPr txBox="1"/>
          <p:nvPr/>
        </p:nvSpPr>
        <p:spPr>
          <a:xfrm>
            <a:off x="13342252" y="6674086"/>
            <a:ext cx="4301392" cy="1047750"/>
          </a:xfrm>
          <a:prstGeom prst="rect">
            <a:avLst/>
          </a:prstGeom>
        </p:spPr>
        <p:txBody>
          <a:bodyPr lIns="0" tIns="0" rIns="0" bIns="0" rtlCol="0" anchor="t">
            <a:spAutoFit/>
          </a:bodyPr>
          <a:lstStyle/>
          <a:p>
            <a:pPr algn="ctr">
              <a:lnSpc>
                <a:spcPts val="4200"/>
              </a:lnSpc>
            </a:pPr>
            <a:r>
              <a:rPr lang="en-US" sz="3000" dirty="0">
                <a:solidFill>
                  <a:srgbClr val="000000"/>
                </a:solidFill>
                <a:latin typeface="Montserrat"/>
              </a:rPr>
              <a:t>ENHANCE MODEL'S  GENERALIZATION</a:t>
            </a:r>
          </a:p>
        </p:txBody>
      </p:sp>
      <p:sp>
        <p:nvSpPr>
          <p:cNvPr id="15" name="TextBox 15"/>
          <p:cNvSpPr txBox="1"/>
          <p:nvPr/>
        </p:nvSpPr>
        <p:spPr>
          <a:xfrm>
            <a:off x="13342252" y="5008694"/>
            <a:ext cx="4301392" cy="1047750"/>
          </a:xfrm>
          <a:prstGeom prst="rect">
            <a:avLst/>
          </a:prstGeom>
        </p:spPr>
        <p:txBody>
          <a:bodyPr lIns="0" tIns="0" rIns="0" bIns="0" rtlCol="0" anchor="t">
            <a:spAutoFit/>
          </a:bodyPr>
          <a:lstStyle/>
          <a:p>
            <a:pPr algn="ctr">
              <a:lnSpc>
                <a:spcPts val="4200"/>
              </a:lnSpc>
              <a:spcBef>
                <a:spcPct val="0"/>
              </a:spcBef>
            </a:pPr>
            <a:r>
              <a:rPr lang="en-US" sz="3000" dirty="0">
                <a:solidFill>
                  <a:srgbClr val="000000"/>
                </a:solidFill>
                <a:latin typeface="Montserrat"/>
              </a:rPr>
              <a:t>ONLY WORKS IN </a:t>
            </a:r>
          </a:p>
          <a:p>
            <a:pPr algn="ctr">
              <a:lnSpc>
                <a:spcPts val="4200"/>
              </a:lnSpc>
              <a:spcBef>
                <a:spcPct val="0"/>
              </a:spcBef>
            </a:pPr>
            <a:r>
              <a:rPr lang="en-US" sz="3000" dirty="0">
                <a:solidFill>
                  <a:srgbClr val="000000"/>
                </a:solidFill>
                <a:latin typeface="Montserrat"/>
              </a:rPr>
              <a:t>THE DRONE ARENA</a:t>
            </a:r>
          </a:p>
        </p:txBody>
      </p:sp>
      <p:sp>
        <p:nvSpPr>
          <p:cNvPr id="16" name="TextBox 16"/>
          <p:cNvSpPr txBox="1"/>
          <p:nvPr/>
        </p:nvSpPr>
        <p:spPr>
          <a:xfrm>
            <a:off x="1028700" y="8308040"/>
            <a:ext cx="3162300" cy="359073"/>
          </a:xfrm>
          <a:prstGeom prst="rect">
            <a:avLst/>
          </a:prstGeom>
        </p:spPr>
        <p:txBody>
          <a:bodyPr wrap="square" lIns="0" tIns="0" rIns="0" bIns="0" rtlCol="0" anchor="t">
            <a:spAutoFit/>
          </a:bodyPr>
          <a:lstStyle/>
          <a:p>
            <a:pPr algn="ctr">
              <a:lnSpc>
                <a:spcPts val="2799"/>
              </a:lnSpc>
              <a:spcBef>
                <a:spcPct val="0"/>
              </a:spcBef>
            </a:pPr>
            <a:r>
              <a:rPr lang="en-US" sz="1999" u="sng" dirty="0">
                <a:solidFill>
                  <a:srgbClr val="000000"/>
                </a:solidFill>
                <a:latin typeface="Montserrat"/>
              </a:rPr>
              <a:t>[</a:t>
            </a:r>
            <a:r>
              <a:rPr lang="en-US" sz="1999" u="sng" dirty="0" err="1">
                <a:solidFill>
                  <a:srgbClr val="000000"/>
                </a:solidFill>
                <a:latin typeface="Montserrat"/>
              </a:rPr>
              <a:t>Mantegazza</a:t>
            </a:r>
            <a:r>
              <a:rPr lang="en-US" sz="1999" u="sng" dirty="0">
                <a:solidFill>
                  <a:srgbClr val="000000"/>
                </a:solidFill>
                <a:latin typeface="Montserrat"/>
              </a:rPr>
              <a:t> et al. 2019]</a:t>
            </a:r>
          </a:p>
        </p:txBody>
      </p:sp>
      <p:sp>
        <p:nvSpPr>
          <p:cNvPr id="18" name="TextBox 18"/>
          <p:cNvSpPr txBox="1"/>
          <p:nvPr/>
        </p:nvSpPr>
        <p:spPr>
          <a:xfrm>
            <a:off x="190262" y="9535771"/>
            <a:ext cx="1486376" cy="328295"/>
          </a:xfrm>
          <a:prstGeom prst="rect">
            <a:avLst/>
          </a:prstGeom>
        </p:spPr>
        <p:txBody>
          <a:bodyPr lIns="0" tIns="0" rIns="0" bIns="0" rtlCol="0" anchor="t">
            <a:spAutoFit/>
          </a:bodyPr>
          <a:lstStyle/>
          <a:p>
            <a:pPr>
              <a:lnSpc>
                <a:spcPts val="2799"/>
              </a:lnSpc>
              <a:spcBef>
                <a:spcPct val="0"/>
              </a:spcBef>
            </a:pPr>
            <a:r>
              <a:rPr lang="en-US" sz="1999" u="sng">
                <a:solidFill>
                  <a:srgbClr val="000000"/>
                </a:solidFill>
                <a:latin typeface="Montserrat"/>
              </a:rPr>
              <a:t>GIF link</a:t>
            </a:r>
          </a:p>
        </p:txBody>
      </p:sp>
      <p:pic>
        <p:nvPicPr>
          <p:cNvPr id="24" name="Immagin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583" y="2276753"/>
            <a:ext cx="10545817" cy="5932022"/>
          </a:xfrm>
          <a:prstGeom prst="rect">
            <a:avLst/>
          </a:prstGeom>
        </p:spPr>
      </p:pic>
      <p:sp>
        <p:nvSpPr>
          <p:cNvPr id="10" name="Segnaposto numero diapositiva 9"/>
          <p:cNvSpPr>
            <a:spLocks noGrp="1"/>
          </p:cNvSpPr>
          <p:nvPr>
            <p:ph type="sldNum" sz="quarter" idx="12"/>
          </p:nvPr>
        </p:nvSpPr>
        <p:spPr/>
        <p:txBody>
          <a:bodyPr/>
          <a:lstStyle/>
          <a:p>
            <a:fld id="{B6F15528-21DE-4FAA-801E-634DDDAF4B2B}" type="slidenum">
              <a:rPr lang="en-US" smtClean="0"/>
              <a:pPr/>
              <a:t>2</a:t>
            </a:fld>
            <a:endParaRPr lang="en-US" dirty="0"/>
          </a:p>
        </p:txBody>
      </p:sp>
      <p:pic>
        <p:nvPicPr>
          <p:cNvPr id="17" name="Immagine 16"/>
          <p:cNvPicPr>
            <a:picLocks noChangeAspect="1"/>
          </p:cNvPicPr>
          <p:nvPr/>
        </p:nvPicPr>
        <p:blipFill>
          <a:blip r:embed="rId4"/>
          <a:stretch>
            <a:fillRect/>
          </a:stretch>
        </p:blipFill>
        <p:spPr>
          <a:xfrm>
            <a:off x="12192000" y="5041351"/>
            <a:ext cx="997852" cy="990105"/>
          </a:xfrm>
          <a:prstGeom prst="rect">
            <a:avLst/>
          </a:prstGeom>
        </p:spPr>
      </p:pic>
      <p:pic>
        <p:nvPicPr>
          <p:cNvPr id="19" name="Immagine 18"/>
          <p:cNvPicPr>
            <a:picLocks noChangeAspect="1"/>
          </p:cNvPicPr>
          <p:nvPr/>
        </p:nvPicPr>
        <p:blipFill>
          <a:blip r:embed="rId5"/>
          <a:stretch>
            <a:fillRect/>
          </a:stretch>
        </p:blipFill>
        <p:spPr>
          <a:xfrm>
            <a:off x="12192000" y="6710484"/>
            <a:ext cx="1009795" cy="10113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42875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MODELS DEFINITION</a:t>
            </a:r>
          </a:p>
        </p:txBody>
      </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849658" y="3251308"/>
            <a:ext cx="792336" cy="1048873"/>
          </a:xfrm>
          <a:prstGeom prst="rect">
            <a:avLst/>
          </a:prstGeom>
        </p:spPr>
      </p:pic>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8774709" y="3251308"/>
            <a:ext cx="738581" cy="1048873"/>
          </a:xfrm>
          <a:prstGeom prst="rect">
            <a:avLst/>
          </a:prstGeom>
        </p:spPr>
      </p:pic>
      <p:pic>
        <p:nvPicPr>
          <p:cNvPr id="13" name="Picture 13"/>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4651732" y="3251308"/>
            <a:ext cx="717167" cy="1048873"/>
          </a:xfrm>
          <a:prstGeom prst="rect">
            <a:avLst/>
          </a:prstGeom>
        </p:spPr>
      </p:pic>
      <p:sp>
        <p:nvSpPr>
          <p:cNvPr id="14" name="TextBox 14"/>
          <p:cNvSpPr txBox="1"/>
          <p:nvPr/>
        </p:nvSpPr>
        <p:spPr>
          <a:xfrm>
            <a:off x="498858" y="5095875"/>
            <a:ext cx="5493937" cy="1462405"/>
          </a:xfrm>
          <a:prstGeom prst="rect">
            <a:avLst/>
          </a:prstGeom>
        </p:spPr>
        <p:txBody>
          <a:bodyPr lIns="0" tIns="0" rIns="0" bIns="0" rtlCol="0" anchor="t">
            <a:spAutoFit/>
          </a:bodyPr>
          <a:lstStyle/>
          <a:p>
            <a:pPr algn="ctr">
              <a:lnSpc>
                <a:spcPts val="3919"/>
              </a:lnSpc>
            </a:pPr>
            <a:r>
              <a:rPr lang="en-US" sz="2800">
                <a:solidFill>
                  <a:srgbClr val="000000"/>
                </a:solidFill>
                <a:latin typeface="Montserrat"/>
              </a:rPr>
              <a:t>TRAINED ON </a:t>
            </a:r>
          </a:p>
          <a:p>
            <a:pPr algn="ctr">
              <a:lnSpc>
                <a:spcPts val="3919"/>
              </a:lnSpc>
            </a:pPr>
            <a:r>
              <a:rPr lang="en-US" sz="2800">
                <a:solidFill>
                  <a:srgbClr val="000000"/>
                </a:solidFill>
                <a:latin typeface="Montserrat Bold"/>
              </a:rPr>
              <a:t>ORIGINAL</a:t>
            </a:r>
          </a:p>
          <a:p>
            <a:pPr algn="ctr">
              <a:lnSpc>
                <a:spcPts val="3919"/>
              </a:lnSpc>
            </a:pPr>
            <a:r>
              <a:rPr lang="en-US" sz="2800">
                <a:solidFill>
                  <a:srgbClr val="000000"/>
                </a:solidFill>
                <a:latin typeface="Montserrat"/>
              </a:rPr>
              <a:t>DATASET</a:t>
            </a:r>
          </a:p>
        </p:txBody>
      </p:sp>
      <p:sp>
        <p:nvSpPr>
          <p:cNvPr id="15" name="TextBox 15"/>
          <p:cNvSpPr txBox="1"/>
          <p:nvPr/>
        </p:nvSpPr>
        <p:spPr>
          <a:xfrm>
            <a:off x="785492" y="6918366"/>
            <a:ext cx="4920669" cy="539750"/>
          </a:xfrm>
          <a:prstGeom prst="rect">
            <a:avLst/>
          </a:prstGeom>
        </p:spPr>
        <p:txBody>
          <a:bodyPr lIns="0" tIns="0" rIns="0" bIns="0" rtlCol="0" anchor="t">
            <a:spAutoFit/>
          </a:bodyPr>
          <a:lstStyle/>
          <a:p>
            <a:pPr algn="ctr">
              <a:lnSpc>
                <a:spcPts val="4479"/>
              </a:lnSpc>
            </a:pPr>
            <a:r>
              <a:rPr lang="en-US" sz="3199">
                <a:solidFill>
                  <a:srgbClr val="000000"/>
                </a:solidFill>
                <a:latin typeface="Montserrat Classic Bold"/>
              </a:rPr>
              <a:t>ARENA MODEL</a:t>
            </a:r>
          </a:p>
        </p:txBody>
      </p:sp>
      <p:sp>
        <p:nvSpPr>
          <p:cNvPr id="16" name="TextBox 16"/>
          <p:cNvSpPr txBox="1"/>
          <p:nvPr/>
        </p:nvSpPr>
        <p:spPr>
          <a:xfrm>
            <a:off x="12549981" y="6918366"/>
            <a:ext cx="4920669" cy="539750"/>
          </a:xfrm>
          <a:prstGeom prst="rect">
            <a:avLst/>
          </a:prstGeom>
        </p:spPr>
        <p:txBody>
          <a:bodyPr lIns="0" tIns="0" rIns="0" bIns="0" rtlCol="0" anchor="t">
            <a:spAutoFit/>
          </a:bodyPr>
          <a:lstStyle/>
          <a:p>
            <a:pPr algn="ctr">
              <a:lnSpc>
                <a:spcPts val="4479"/>
              </a:lnSpc>
            </a:pPr>
            <a:r>
              <a:rPr lang="en-US" sz="3199">
                <a:solidFill>
                  <a:srgbClr val="000000"/>
                </a:solidFill>
                <a:latin typeface="Montserrat Classic Bold"/>
              </a:rPr>
              <a:t>CVPR AUG MODEL</a:t>
            </a:r>
          </a:p>
        </p:txBody>
      </p:sp>
      <p:sp>
        <p:nvSpPr>
          <p:cNvPr id="17" name="TextBox 17"/>
          <p:cNvSpPr txBox="1"/>
          <p:nvPr/>
        </p:nvSpPr>
        <p:spPr>
          <a:xfrm>
            <a:off x="6729385" y="6918366"/>
            <a:ext cx="4920669" cy="539750"/>
          </a:xfrm>
          <a:prstGeom prst="rect">
            <a:avLst/>
          </a:prstGeom>
        </p:spPr>
        <p:txBody>
          <a:bodyPr lIns="0" tIns="0" rIns="0" bIns="0" rtlCol="0" anchor="t">
            <a:spAutoFit/>
          </a:bodyPr>
          <a:lstStyle/>
          <a:p>
            <a:pPr algn="ctr">
              <a:lnSpc>
                <a:spcPts val="4479"/>
              </a:lnSpc>
            </a:pPr>
            <a:r>
              <a:rPr lang="en-US" sz="3199">
                <a:solidFill>
                  <a:srgbClr val="000000"/>
                </a:solidFill>
                <a:latin typeface="Montserrat Classic Bold"/>
              </a:rPr>
              <a:t>CVPR MODEL</a:t>
            </a:r>
          </a:p>
        </p:txBody>
      </p:sp>
      <p:sp>
        <p:nvSpPr>
          <p:cNvPr id="18" name="TextBox 18"/>
          <p:cNvSpPr txBox="1"/>
          <p:nvPr/>
        </p:nvSpPr>
        <p:spPr>
          <a:xfrm>
            <a:off x="12263347" y="5095875"/>
            <a:ext cx="5493937" cy="1462405"/>
          </a:xfrm>
          <a:prstGeom prst="rect">
            <a:avLst/>
          </a:prstGeom>
        </p:spPr>
        <p:txBody>
          <a:bodyPr lIns="0" tIns="0" rIns="0" bIns="0" rtlCol="0" anchor="t">
            <a:spAutoFit/>
          </a:bodyPr>
          <a:lstStyle/>
          <a:p>
            <a:pPr algn="ctr">
              <a:lnSpc>
                <a:spcPts val="3919"/>
              </a:lnSpc>
            </a:pPr>
            <a:r>
              <a:rPr lang="en-US" sz="2800">
                <a:solidFill>
                  <a:srgbClr val="000000"/>
                </a:solidFill>
                <a:latin typeface="Montserrat"/>
              </a:rPr>
              <a:t>TRAINED ON </a:t>
            </a:r>
          </a:p>
          <a:p>
            <a:pPr algn="ctr">
              <a:lnSpc>
                <a:spcPts val="3919"/>
              </a:lnSpc>
            </a:pPr>
            <a:r>
              <a:rPr lang="en-US" sz="2800">
                <a:solidFill>
                  <a:srgbClr val="000000"/>
                </a:solidFill>
                <a:latin typeface="Montserrat Bold"/>
              </a:rPr>
              <a:t>BG REPLACED </a:t>
            </a:r>
            <a:r>
              <a:rPr lang="en-US" sz="2799">
                <a:solidFill>
                  <a:srgbClr val="000000"/>
                </a:solidFill>
                <a:latin typeface="Montserrat Bold"/>
              </a:rPr>
              <a:t>&amp; IMG AUGMENTED</a:t>
            </a:r>
            <a:r>
              <a:rPr lang="en-US" sz="2799">
                <a:solidFill>
                  <a:srgbClr val="000000"/>
                </a:solidFill>
                <a:latin typeface="Montserrat"/>
              </a:rPr>
              <a:t> </a:t>
            </a:r>
            <a:r>
              <a:rPr lang="en-US" sz="2800">
                <a:solidFill>
                  <a:srgbClr val="000000"/>
                </a:solidFill>
                <a:latin typeface="Montserrat"/>
              </a:rPr>
              <a:t>DATASET</a:t>
            </a:r>
          </a:p>
        </p:txBody>
      </p:sp>
      <p:sp>
        <p:nvSpPr>
          <p:cNvPr id="19" name="TextBox 19"/>
          <p:cNvSpPr txBox="1"/>
          <p:nvPr/>
        </p:nvSpPr>
        <p:spPr>
          <a:xfrm>
            <a:off x="6442752" y="5095875"/>
            <a:ext cx="5493937" cy="1462405"/>
          </a:xfrm>
          <a:prstGeom prst="rect">
            <a:avLst/>
          </a:prstGeom>
        </p:spPr>
        <p:txBody>
          <a:bodyPr lIns="0" tIns="0" rIns="0" bIns="0" rtlCol="0" anchor="t">
            <a:spAutoFit/>
          </a:bodyPr>
          <a:lstStyle/>
          <a:p>
            <a:pPr algn="ctr">
              <a:lnSpc>
                <a:spcPts val="3919"/>
              </a:lnSpc>
            </a:pPr>
            <a:r>
              <a:rPr lang="en-US" sz="2800">
                <a:solidFill>
                  <a:srgbClr val="000000"/>
                </a:solidFill>
                <a:latin typeface="Montserrat"/>
              </a:rPr>
              <a:t>TRAINED ON </a:t>
            </a:r>
          </a:p>
          <a:p>
            <a:pPr algn="ctr">
              <a:lnSpc>
                <a:spcPts val="3919"/>
              </a:lnSpc>
            </a:pPr>
            <a:r>
              <a:rPr lang="en-US" sz="2800">
                <a:solidFill>
                  <a:srgbClr val="000000"/>
                </a:solidFill>
                <a:latin typeface="Montserrat Bold"/>
              </a:rPr>
              <a:t>BACKGROUND REPLACED</a:t>
            </a:r>
          </a:p>
          <a:p>
            <a:pPr algn="ctr">
              <a:lnSpc>
                <a:spcPts val="3919"/>
              </a:lnSpc>
            </a:pPr>
            <a:r>
              <a:rPr lang="en-US" sz="2800">
                <a:solidFill>
                  <a:srgbClr val="000000"/>
                </a:solidFill>
                <a:latin typeface="Montserrat"/>
              </a:rPr>
              <a:t>DATASET</a:t>
            </a:r>
          </a:p>
        </p:txBody>
      </p:sp>
      <p:pic>
        <p:nvPicPr>
          <p:cNvPr id="21" name="Picture 21"/>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16328531" y="832615"/>
            <a:ext cx="825759" cy="845750"/>
          </a:xfrm>
          <a:prstGeom prst="rect">
            <a:avLst/>
          </a:prstGeom>
        </p:spPr>
      </p:pic>
      <p:sp>
        <p:nvSpPr>
          <p:cNvPr id="2" name="Segnaposto numero diapositiva 1"/>
          <p:cNvSpPr>
            <a:spLocks noGrp="1"/>
          </p:cNvSpPr>
          <p:nvPr>
            <p:ph type="sldNum" sz="quarter" idx="12"/>
          </p:nvPr>
        </p:nvSpPr>
        <p:spPr/>
        <p:txBody>
          <a:bodyPr/>
          <a:lstStyle/>
          <a:p>
            <a:fld id="{B6F15528-21DE-4FAA-801E-634DDDAF4B2B}" type="slidenum">
              <a:rPr lang="en-US" smtClean="0"/>
              <a:pPr/>
              <a:t>20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42875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TRAINING</a:t>
            </a:r>
          </a:p>
        </p:txBody>
      </p:sp>
      <p:pic>
        <p:nvPicPr>
          <p:cNvPr id="11" name="Picture 11"/>
          <p:cNvPicPr>
            <a:picLocks noChangeAspect="1"/>
          </p:cNvPicPr>
          <p:nvPr/>
        </p:nvPicPr>
        <p:blipFill>
          <a:blip r:embed="rId3"/>
          <a:srcRect/>
          <a:stretch>
            <a:fillRect/>
          </a:stretch>
        </p:blipFill>
        <p:spPr>
          <a:xfrm>
            <a:off x="699589" y="2782864"/>
            <a:ext cx="16888822" cy="6129235"/>
          </a:xfrm>
          <a:prstGeom prst="rect">
            <a:avLst/>
          </a:prstGeom>
        </p:spPr>
      </p:pic>
      <p:sp>
        <p:nvSpPr>
          <p:cNvPr id="12" name="TextBox 12"/>
          <p:cNvSpPr txBox="1"/>
          <p:nvPr/>
        </p:nvSpPr>
        <p:spPr>
          <a:xfrm>
            <a:off x="6683665" y="2038660"/>
            <a:ext cx="4920669" cy="539750"/>
          </a:xfrm>
          <a:prstGeom prst="rect">
            <a:avLst/>
          </a:prstGeom>
        </p:spPr>
        <p:txBody>
          <a:bodyPr lIns="0" tIns="0" rIns="0" bIns="0" rtlCol="0" anchor="t">
            <a:spAutoFit/>
          </a:bodyPr>
          <a:lstStyle/>
          <a:p>
            <a:pPr algn="ctr">
              <a:lnSpc>
                <a:spcPts val="4479"/>
              </a:lnSpc>
            </a:pPr>
            <a:r>
              <a:rPr lang="en-US" sz="3199">
                <a:solidFill>
                  <a:srgbClr val="000000"/>
                </a:solidFill>
                <a:latin typeface="Montserrat Classic"/>
              </a:rPr>
              <a:t>ARENA MODEL</a:t>
            </a:r>
          </a:p>
        </p:txBody>
      </p:sp>
      <p:pic>
        <p:nvPicPr>
          <p:cNvPr id="14" name="Picture 14"/>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8747832" y="917849"/>
            <a:ext cx="792336" cy="1048873"/>
          </a:xfrm>
          <a:prstGeom prst="rect">
            <a:avLst/>
          </a:prstGeom>
        </p:spPr>
      </p:pic>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328531" y="832615"/>
            <a:ext cx="825759" cy="845750"/>
          </a:xfrm>
          <a:prstGeom prst="rect">
            <a:avLst/>
          </a:prstGeom>
        </p:spPr>
      </p:pic>
      <p:sp>
        <p:nvSpPr>
          <p:cNvPr id="2" name="Segnaposto numero diapositiva 1"/>
          <p:cNvSpPr>
            <a:spLocks noGrp="1"/>
          </p:cNvSpPr>
          <p:nvPr>
            <p:ph type="sldNum" sz="quarter" idx="12"/>
          </p:nvPr>
        </p:nvSpPr>
        <p:spPr/>
        <p:txBody>
          <a:bodyPr/>
          <a:lstStyle/>
          <a:p>
            <a:fld id="{B6F15528-21DE-4FAA-801E-634DDDAF4B2B}" type="slidenum">
              <a:rPr lang="en-US" smtClean="0"/>
              <a:pPr/>
              <a:t>21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42875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TRAINING</a:t>
            </a:r>
          </a:p>
        </p:txBody>
      </p:sp>
      <p:pic>
        <p:nvPicPr>
          <p:cNvPr id="11" name="Picture 11"/>
          <p:cNvPicPr>
            <a:picLocks noChangeAspect="1"/>
          </p:cNvPicPr>
          <p:nvPr/>
        </p:nvPicPr>
        <p:blipFill>
          <a:blip r:embed="rId3"/>
          <a:srcRect/>
          <a:stretch>
            <a:fillRect/>
          </a:stretch>
        </p:blipFill>
        <p:spPr>
          <a:xfrm>
            <a:off x="699589" y="2782864"/>
            <a:ext cx="16888822" cy="6129235"/>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8774709" y="858100"/>
            <a:ext cx="738581" cy="1048873"/>
          </a:xfrm>
          <a:prstGeom prst="rect">
            <a:avLst/>
          </a:prstGeom>
        </p:spPr>
      </p:pic>
      <p:sp>
        <p:nvSpPr>
          <p:cNvPr id="13" name="TextBox 13"/>
          <p:cNvSpPr txBox="1"/>
          <p:nvPr/>
        </p:nvSpPr>
        <p:spPr>
          <a:xfrm>
            <a:off x="6683665" y="2038660"/>
            <a:ext cx="4920669" cy="539750"/>
          </a:xfrm>
          <a:prstGeom prst="rect">
            <a:avLst/>
          </a:prstGeom>
        </p:spPr>
        <p:txBody>
          <a:bodyPr lIns="0" tIns="0" rIns="0" bIns="0" rtlCol="0" anchor="t">
            <a:spAutoFit/>
          </a:bodyPr>
          <a:lstStyle/>
          <a:p>
            <a:pPr algn="ctr">
              <a:lnSpc>
                <a:spcPts val="4479"/>
              </a:lnSpc>
            </a:pPr>
            <a:r>
              <a:rPr lang="en-US" sz="3199">
                <a:solidFill>
                  <a:srgbClr val="000000"/>
                </a:solidFill>
                <a:latin typeface="Montserrat Classic"/>
              </a:rPr>
              <a:t>CVPR MODEL</a:t>
            </a:r>
          </a:p>
        </p:txBody>
      </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328531" y="832615"/>
            <a:ext cx="825759" cy="845750"/>
          </a:xfrm>
          <a:prstGeom prst="rect">
            <a:avLst/>
          </a:prstGeom>
        </p:spPr>
      </p:pic>
      <p:sp>
        <p:nvSpPr>
          <p:cNvPr id="2" name="Segnaposto numero diapositiva 1"/>
          <p:cNvSpPr>
            <a:spLocks noGrp="1"/>
          </p:cNvSpPr>
          <p:nvPr>
            <p:ph type="sldNum" sz="quarter" idx="12"/>
          </p:nvPr>
        </p:nvSpPr>
        <p:spPr/>
        <p:txBody>
          <a:bodyPr/>
          <a:lstStyle/>
          <a:p>
            <a:fld id="{B6F15528-21DE-4FAA-801E-634DDDAF4B2B}" type="slidenum">
              <a:rPr lang="en-US" smtClean="0"/>
              <a:pPr/>
              <a:t>22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42875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TRAINING</a:t>
            </a:r>
          </a:p>
        </p:txBody>
      </p:sp>
      <p:pic>
        <p:nvPicPr>
          <p:cNvPr id="11" name="Picture 11"/>
          <p:cNvPicPr>
            <a:picLocks noChangeAspect="1"/>
          </p:cNvPicPr>
          <p:nvPr/>
        </p:nvPicPr>
        <p:blipFill>
          <a:blip r:embed="rId3"/>
          <a:srcRect/>
          <a:stretch>
            <a:fillRect/>
          </a:stretch>
        </p:blipFill>
        <p:spPr>
          <a:xfrm>
            <a:off x="699589" y="2768790"/>
            <a:ext cx="16888822" cy="6143309"/>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8785417" y="917849"/>
            <a:ext cx="717167" cy="1048873"/>
          </a:xfrm>
          <a:prstGeom prst="rect">
            <a:avLst/>
          </a:prstGeom>
        </p:spPr>
      </p:pic>
      <p:sp>
        <p:nvSpPr>
          <p:cNvPr id="13" name="TextBox 13"/>
          <p:cNvSpPr txBox="1"/>
          <p:nvPr/>
        </p:nvSpPr>
        <p:spPr>
          <a:xfrm>
            <a:off x="6683665" y="2038660"/>
            <a:ext cx="4920669" cy="539750"/>
          </a:xfrm>
          <a:prstGeom prst="rect">
            <a:avLst/>
          </a:prstGeom>
        </p:spPr>
        <p:txBody>
          <a:bodyPr lIns="0" tIns="0" rIns="0" bIns="0" rtlCol="0" anchor="t">
            <a:spAutoFit/>
          </a:bodyPr>
          <a:lstStyle/>
          <a:p>
            <a:pPr algn="ctr">
              <a:lnSpc>
                <a:spcPts val="4479"/>
              </a:lnSpc>
            </a:pPr>
            <a:r>
              <a:rPr lang="en-US" sz="3199">
                <a:solidFill>
                  <a:srgbClr val="000000"/>
                </a:solidFill>
                <a:latin typeface="Montserrat Classic"/>
              </a:rPr>
              <a:t>CVPR AUG MODEL</a:t>
            </a:r>
          </a:p>
        </p:txBody>
      </p:sp>
      <p:pic>
        <p:nvPicPr>
          <p:cNvPr id="15" name="Picture 15"/>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6328531" y="832615"/>
            <a:ext cx="825759" cy="845750"/>
          </a:xfrm>
          <a:prstGeom prst="rect">
            <a:avLst/>
          </a:prstGeom>
        </p:spPr>
      </p:pic>
      <p:sp>
        <p:nvSpPr>
          <p:cNvPr id="2" name="Segnaposto numero diapositiva 1"/>
          <p:cNvSpPr>
            <a:spLocks noGrp="1"/>
          </p:cNvSpPr>
          <p:nvPr>
            <p:ph type="sldNum" sz="quarter" idx="12"/>
          </p:nvPr>
        </p:nvSpPr>
        <p:spPr/>
        <p:txBody>
          <a:bodyPr/>
          <a:lstStyle/>
          <a:p>
            <a:fld id="{B6F15528-21DE-4FAA-801E-634DDDAF4B2B}" type="slidenum">
              <a:rPr lang="en-US" smtClean="0"/>
              <a:pPr/>
              <a:t>23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6" name="TextBox 6"/>
          <p:cNvSpPr txBox="1"/>
          <p:nvPr/>
        </p:nvSpPr>
        <p:spPr>
          <a:xfrm>
            <a:off x="2743200" y="5257800"/>
            <a:ext cx="12801600" cy="1028700"/>
          </a:xfrm>
          <a:prstGeom prst="rect">
            <a:avLst/>
          </a:prstGeom>
        </p:spPr>
        <p:txBody>
          <a:bodyPr lIns="0" tIns="0" rIns="0" bIns="0" rtlCol="0" anchor="t">
            <a:spAutoFit/>
          </a:bodyPr>
          <a:lstStyle/>
          <a:p>
            <a:pPr algn="ctr">
              <a:lnSpc>
                <a:spcPts val="8400"/>
              </a:lnSpc>
              <a:spcBef>
                <a:spcPct val="0"/>
              </a:spcBef>
            </a:pPr>
            <a:r>
              <a:rPr lang="en-US" sz="6000">
                <a:solidFill>
                  <a:srgbClr val="FFFFFF"/>
                </a:solidFill>
                <a:latin typeface="Montserrat"/>
              </a:rPr>
              <a:t>MULTIPLE EVALUATIONS</a:t>
            </a:r>
          </a:p>
        </p:txBody>
      </p:sp>
      <p:sp>
        <p:nvSpPr>
          <p:cNvPr id="7" name="TextBox 7"/>
          <p:cNvSpPr txBox="1"/>
          <p:nvPr/>
        </p:nvSpPr>
        <p:spPr>
          <a:xfrm>
            <a:off x="5382753" y="6400800"/>
            <a:ext cx="7522495" cy="604520"/>
          </a:xfrm>
          <a:prstGeom prst="rect">
            <a:avLst/>
          </a:prstGeom>
        </p:spPr>
        <p:txBody>
          <a:bodyPr lIns="0" tIns="0" rIns="0" bIns="0" rtlCol="0" anchor="t">
            <a:spAutoFit/>
          </a:bodyPr>
          <a:lstStyle/>
          <a:p>
            <a:pPr algn="ctr">
              <a:lnSpc>
                <a:spcPts val="4900"/>
              </a:lnSpc>
            </a:pPr>
            <a:r>
              <a:rPr lang="en-US" sz="3500">
                <a:solidFill>
                  <a:srgbClr val="FFFFFF"/>
                </a:solidFill>
                <a:latin typeface="Montserrat Classic Bold"/>
              </a:rPr>
              <a:t>TO VALIDATE THE SOLUTION</a:t>
            </a:r>
          </a:p>
        </p:txBody>
      </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8215434" y="2714867"/>
            <a:ext cx="1857133" cy="1857133"/>
          </a:xfrm>
          <a:prstGeom prst="rect">
            <a:avLst/>
          </a:prstGeom>
        </p:spPr>
      </p:pic>
      <p:sp>
        <p:nvSpPr>
          <p:cNvPr id="9" name="TextBox 9"/>
          <p:cNvSpPr txBox="1"/>
          <p:nvPr/>
        </p:nvSpPr>
        <p:spPr>
          <a:xfrm>
            <a:off x="17460764" y="9594826"/>
            <a:ext cx="690395" cy="481330"/>
          </a:xfrm>
          <a:prstGeom prst="rect">
            <a:avLst/>
          </a:prstGeom>
        </p:spPr>
        <p:txBody>
          <a:bodyPr lIns="0" tIns="0" rIns="0" bIns="0" rtlCol="0" anchor="t">
            <a:spAutoFit/>
          </a:bodyPr>
          <a:lstStyle/>
          <a:p>
            <a:pPr algn="ctr">
              <a:lnSpc>
                <a:spcPts val="3919"/>
              </a:lnSpc>
            </a:pPr>
            <a:r>
              <a:rPr lang="en-US" sz="2799">
                <a:solidFill>
                  <a:srgbClr val="DFE1E8"/>
                </a:solidFill>
                <a:latin typeface="Montserrat Classic"/>
              </a:rPr>
              <a:t>23</a:t>
            </a:r>
          </a:p>
        </p:txBody>
      </p:sp>
      <p:sp>
        <p:nvSpPr>
          <p:cNvPr id="2" name="Segnaposto numero diapositiva 1"/>
          <p:cNvSpPr>
            <a:spLocks noGrp="1"/>
          </p:cNvSpPr>
          <p:nvPr>
            <p:ph type="sldNum" sz="quarter" idx="12"/>
          </p:nvPr>
        </p:nvSpPr>
        <p:spPr/>
        <p:txBody>
          <a:bodyPr/>
          <a:lstStyle/>
          <a:p>
            <a:fld id="{B6F15528-21DE-4FAA-801E-634DDDAF4B2B}" type="slidenum">
              <a:rPr lang="en-US" smtClean="0"/>
              <a:pPr/>
              <a:t>24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3"/>
          <a:srcRect t="7435" b="7435"/>
          <a:stretch>
            <a:fillRect/>
          </a:stretch>
        </p:blipFill>
        <p:spPr>
          <a:xfrm>
            <a:off x="6530222" y="3073030"/>
            <a:ext cx="5491447" cy="3038600"/>
          </a:xfrm>
          <a:prstGeom prst="rect">
            <a:avLst/>
          </a:prstGeom>
        </p:spPr>
      </p:pic>
      <p:pic>
        <p:nvPicPr>
          <p:cNvPr id="11" name="Picture 11"/>
          <p:cNvPicPr>
            <a:picLocks noChangeAspect="1"/>
          </p:cNvPicPr>
          <p:nvPr/>
        </p:nvPicPr>
        <p:blipFill>
          <a:blip r:embed="rId4"/>
          <a:srcRect/>
          <a:stretch>
            <a:fillRect/>
          </a:stretch>
        </p:blipFill>
        <p:spPr>
          <a:xfrm>
            <a:off x="700324" y="3073030"/>
            <a:ext cx="5491447" cy="3038600"/>
          </a:xfrm>
          <a:prstGeom prst="rect">
            <a:avLst/>
          </a:prstGeom>
        </p:spPr>
      </p:pic>
      <p:pic>
        <p:nvPicPr>
          <p:cNvPr id="12" name="Picture 12"/>
          <p:cNvPicPr>
            <a:picLocks noChangeAspect="1"/>
          </p:cNvPicPr>
          <p:nvPr/>
        </p:nvPicPr>
        <p:blipFill>
          <a:blip r:embed="rId5"/>
          <a:srcRect t="8499" b="8499"/>
          <a:stretch>
            <a:fillRect/>
          </a:stretch>
        </p:blipFill>
        <p:spPr>
          <a:xfrm>
            <a:off x="15245308" y="4651697"/>
            <a:ext cx="2638434" cy="1459933"/>
          </a:xfrm>
          <a:prstGeom prst="rect">
            <a:avLst/>
          </a:prstGeom>
        </p:spPr>
      </p:pic>
      <p:pic>
        <p:nvPicPr>
          <p:cNvPr id="13" name="Picture 13"/>
          <p:cNvPicPr>
            <a:picLocks noChangeAspect="1"/>
          </p:cNvPicPr>
          <p:nvPr/>
        </p:nvPicPr>
        <p:blipFill>
          <a:blip r:embed="rId6"/>
          <a:srcRect t="14309" b="3041"/>
          <a:stretch>
            <a:fillRect/>
          </a:stretch>
        </p:blipFill>
        <p:spPr>
          <a:xfrm>
            <a:off x="12367640" y="4651697"/>
            <a:ext cx="2638434" cy="1459933"/>
          </a:xfrm>
          <a:prstGeom prst="rect">
            <a:avLst/>
          </a:prstGeom>
        </p:spPr>
      </p:pic>
      <p:pic>
        <p:nvPicPr>
          <p:cNvPr id="14" name="Picture 14"/>
          <p:cNvPicPr>
            <a:picLocks noChangeAspect="1"/>
          </p:cNvPicPr>
          <p:nvPr/>
        </p:nvPicPr>
        <p:blipFill>
          <a:blip r:embed="rId7"/>
          <a:srcRect b="1775"/>
          <a:stretch>
            <a:fillRect/>
          </a:stretch>
        </p:blipFill>
        <p:spPr>
          <a:xfrm>
            <a:off x="15245308" y="3073030"/>
            <a:ext cx="2638434" cy="1459933"/>
          </a:xfrm>
          <a:prstGeom prst="rect">
            <a:avLst/>
          </a:prstGeom>
        </p:spPr>
      </p:pic>
      <p:pic>
        <p:nvPicPr>
          <p:cNvPr id="15" name="Picture 15"/>
          <p:cNvPicPr>
            <a:picLocks noChangeAspect="1"/>
          </p:cNvPicPr>
          <p:nvPr/>
        </p:nvPicPr>
        <p:blipFill>
          <a:blip r:embed="rId8"/>
          <a:srcRect b="1629"/>
          <a:stretch>
            <a:fillRect/>
          </a:stretch>
        </p:blipFill>
        <p:spPr>
          <a:xfrm>
            <a:off x="12392296" y="3073030"/>
            <a:ext cx="2638434" cy="1459933"/>
          </a:xfrm>
          <a:prstGeom prst="rect">
            <a:avLst/>
          </a:prstGeom>
        </p:spPr>
      </p:pic>
      <p:sp>
        <p:nvSpPr>
          <p:cNvPr id="16" name="TextBox 16"/>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TEST SETS DEFINITION</a:t>
            </a:r>
          </a:p>
        </p:txBody>
      </p:sp>
      <p:sp>
        <p:nvSpPr>
          <p:cNvPr id="17" name="TextBox 17"/>
          <p:cNvSpPr txBox="1"/>
          <p:nvPr/>
        </p:nvSpPr>
        <p:spPr>
          <a:xfrm>
            <a:off x="17460764" y="9594826"/>
            <a:ext cx="690395" cy="481330"/>
          </a:xfrm>
          <a:prstGeom prst="rect">
            <a:avLst/>
          </a:prstGeom>
        </p:spPr>
        <p:txBody>
          <a:bodyPr lIns="0" tIns="0" rIns="0" bIns="0" rtlCol="0" anchor="t">
            <a:spAutoFit/>
          </a:bodyPr>
          <a:lstStyle/>
          <a:p>
            <a:pPr algn="ctr">
              <a:lnSpc>
                <a:spcPts val="3919"/>
              </a:lnSpc>
            </a:pPr>
            <a:r>
              <a:rPr lang="en-US" sz="2799">
                <a:solidFill>
                  <a:srgbClr val="DFE1E8"/>
                </a:solidFill>
                <a:latin typeface="Montserrat Classic Bold"/>
              </a:rPr>
              <a:t>24</a:t>
            </a:r>
          </a:p>
        </p:txBody>
      </p:sp>
      <p:sp>
        <p:nvSpPr>
          <p:cNvPr id="18" name="TextBox 18"/>
          <p:cNvSpPr txBox="1"/>
          <p:nvPr/>
        </p:nvSpPr>
        <p:spPr>
          <a:xfrm>
            <a:off x="14235876" y="6168781"/>
            <a:ext cx="1729859" cy="337820"/>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Montserrat Italics"/>
              </a:rPr>
              <a:t>many more ...</a:t>
            </a:r>
          </a:p>
        </p:txBody>
      </p:sp>
      <p:sp>
        <p:nvSpPr>
          <p:cNvPr id="19" name="TextBox 19"/>
          <p:cNvSpPr txBox="1"/>
          <p:nvPr/>
        </p:nvSpPr>
        <p:spPr>
          <a:xfrm>
            <a:off x="985713" y="6764411"/>
            <a:ext cx="4920669" cy="1103630"/>
          </a:xfrm>
          <a:prstGeom prst="rect">
            <a:avLst/>
          </a:prstGeom>
        </p:spPr>
        <p:txBody>
          <a:bodyPr lIns="0" tIns="0" rIns="0" bIns="0" rtlCol="0" anchor="t">
            <a:spAutoFit/>
          </a:bodyPr>
          <a:lstStyle/>
          <a:p>
            <a:pPr algn="ctr">
              <a:lnSpc>
                <a:spcPts val="4479"/>
              </a:lnSpc>
            </a:pPr>
            <a:r>
              <a:rPr lang="en-US" sz="3199">
                <a:solidFill>
                  <a:srgbClr val="000000"/>
                </a:solidFill>
                <a:latin typeface="Montserrat Classic Bold"/>
              </a:rPr>
              <a:t>ARENA</a:t>
            </a:r>
          </a:p>
          <a:p>
            <a:pPr algn="ctr">
              <a:lnSpc>
                <a:spcPts val="4479"/>
              </a:lnSpc>
            </a:pPr>
            <a:r>
              <a:rPr lang="en-US" sz="3199">
                <a:solidFill>
                  <a:srgbClr val="000000"/>
                </a:solidFill>
                <a:latin typeface="Montserrat Classic"/>
              </a:rPr>
              <a:t>TEST SET</a:t>
            </a:r>
          </a:p>
        </p:txBody>
      </p:sp>
      <p:sp>
        <p:nvSpPr>
          <p:cNvPr id="20" name="TextBox 20"/>
          <p:cNvSpPr txBox="1"/>
          <p:nvPr/>
        </p:nvSpPr>
        <p:spPr>
          <a:xfrm>
            <a:off x="6815610" y="6764411"/>
            <a:ext cx="4920669" cy="1103630"/>
          </a:xfrm>
          <a:prstGeom prst="rect">
            <a:avLst/>
          </a:prstGeom>
        </p:spPr>
        <p:txBody>
          <a:bodyPr lIns="0" tIns="0" rIns="0" bIns="0" rtlCol="0" anchor="t">
            <a:spAutoFit/>
          </a:bodyPr>
          <a:lstStyle/>
          <a:p>
            <a:pPr algn="ctr">
              <a:lnSpc>
                <a:spcPts val="4479"/>
              </a:lnSpc>
            </a:pPr>
            <a:r>
              <a:rPr lang="en-US" sz="3199">
                <a:solidFill>
                  <a:srgbClr val="000000"/>
                </a:solidFill>
                <a:latin typeface="Montserrat Classic Bold"/>
              </a:rPr>
              <a:t>INDOOR 1</a:t>
            </a:r>
          </a:p>
          <a:p>
            <a:pPr algn="ctr">
              <a:lnSpc>
                <a:spcPts val="4479"/>
              </a:lnSpc>
            </a:pPr>
            <a:r>
              <a:rPr lang="en-US" sz="3199">
                <a:solidFill>
                  <a:srgbClr val="000000"/>
                </a:solidFill>
                <a:latin typeface="Montserrat Classic"/>
              </a:rPr>
              <a:t>TEST SET</a:t>
            </a:r>
          </a:p>
        </p:txBody>
      </p:sp>
      <p:sp>
        <p:nvSpPr>
          <p:cNvPr id="21" name="TextBox 21"/>
          <p:cNvSpPr txBox="1"/>
          <p:nvPr/>
        </p:nvSpPr>
        <p:spPr>
          <a:xfrm>
            <a:off x="12640471" y="6764411"/>
            <a:ext cx="4920669" cy="1103630"/>
          </a:xfrm>
          <a:prstGeom prst="rect">
            <a:avLst/>
          </a:prstGeom>
        </p:spPr>
        <p:txBody>
          <a:bodyPr lIns="0" tIns="0" rIns="0" bIns="0" rtlCol="0" anchor="t">
            <a:spAutoFit/>
          </a:bodyPr>
          <a:lstStyle/>
          <a:p>
            <a:pPr algn="ctr">
              <a:lnSpc>
                <a:spcPts val="4479"/>
              </a:lnSpc>
            </a:pPr>
            <a:r>
              <a:rPr lang="en-US" sz="3199">
                <a:solidFill>
                  <a:srgbClr val="000000"/>
                </a:solidFill>
                <a:latin typeface="Montserrat Classic Bold"/>
              </a:rPr>
              <a:t>MIXED</a:t>
            </a:r>
          </a:p>
          <a:p>
            <a:pPr algn="ctr">
              <a:lnSpc>
                <a:spcPts val="4479"/>
              </a:lnSpc>
            </a:pPr>
            <a:r>
              <a:rPr lang="en-US" sz="3199">
                <a:solidFill>
                  <a:srgbClr val="000000"/>
                </a:solidFill>
                <a:latin typeface="Montserrat Classic"/>
              </a:rPr>
              <a:t>TEST SET</a:t>
            </a:r>
          </a:p>
        </p:txBody>
      </p:sp>
      <p:sp>
        <p:nvSpPr>
          <p:cNvPr id="22" name="Segnaposto numero diapositiva 21"/>
          <p:cNvSpPr>
            <a:spLocks noGrp="1"/>
          </p:cNvSpPr>
          <p:nvPr>
            <p:ph type="sldNum" sz="quarter" idx="12"/>
          </p:nvPr>
        </p:nvSpPr>
        <p:spPr/>
        <p:txBody>
          <a:bodyPr/>
          <a:lstStyle/>
          <a:p>
            <a:fld id="{B6F15528-21DE-4FAA-801E-634DDDAF4B2B}" type="slidenum">
              <a:rPr lang="en-US" smtClean="0"/>
              <a:pPr/>
              <a:t>25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4234774" y="8645399"/>
            <a:ext cx="468916" cy="685800"/>
          </a:xfrm>
          <a:prstGeom prst="rect">
            <a:avLst/>
          </a:prstGeom>
        </p:spPr>
      </p:pic>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1699518" y="8645399"/>
            <a:ext cx="482917" cy="685800"/>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9133348" y="8645399"/>
            <a:ext cx="518065" cy="685800"/>
          </a:xfrm>
          <a:prstGeom prst="rect">
            <a:avLst/>
          </a:prstGeom>
        </p:spPr>
      </p:pic>
      <p:pic>
        <p:nvPicPr>
          <p:cNvPr id="13" name="Picture 13"/>
          <p:cNvPicPr>
            <a:picLocks noChangeAspect="1"/>
          </p:cNvPicPr>
          <p:nvPr/>
        </p:nvPicPr>
        <p:blipFill>
          <a:blip r:embed="rId8"/>
          <a:srcRect/>
          <a:stretch>
            <a:fillRect/>
          </a:stretch>
        </p:blipFill>
        <p:spPr>
          <a:xfrm>
            <a:off x="2596619" y="1765993"/>
            <a:ext cx="13094762" cy="6755015"/>
          </a:xfrm>
          <a:prstGeom prst="rect">
            <a:avLst/>
          </a:prstGeom>
        </p:spPr>
      </p:pic>
      <p:sp>
        <p:nvSpPr>
          <p:cNvPr id="14" name="TextBox 14"/>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QUANTITATIVE EVALUATION</a:t>
            </a:r>
          </a:p>
        </p:txBody>
      </p:sp>
      <p:sp>
        <p:nvSpPr>
          <p:cNvPr id="15" name="TextBox 15"/>
          <p:cNvSpPr txBox="1"/>
          <p:nvPr/>
        </p:nvSpPr>
        <p:spPr>
          <a:xfrm>
            <a:off x="17460764" y="9594826"/>
            <a:ext cx="690395" cy="481330"/>
          </a:xfrm>
          <a:prstGeom prst="rect">
            <a:avLst/>
          </a:prstGeom>
        </p:spPr>
        <p:txBody>
          <a:bodyPr lIns="0" tIns="0" rIns="0" bIns="0" rtlCol="0" anchor="t">
            <a:spAutoFit/>
          </a:bodyPr>
          <a:lstStyle/>
          <a:p>
            <a:pPr algn="ctr">
              <a:lnSpc>
                <a:spcPts val="3919"/>
              </a:lnSpc>
            </a:pPr>
            <a:r>
              <a:rPr lang="en-US" sz="2799">
                <a:solidFill>
                  <a:srgbClr val="DFE1E8"/>
                </a:solidFill>
                <a:latin typeface="Montserrat Classic Bold"/>
              </a:rPr>
              <a:t>25</a:t>
            </a:r>
          </a:p>
        </p:txBody>
      </p:sp>
      <p:sp>
        <p:nvSpPr>
          <p:cNvPr id="16" name="Segnaposto numero diapositiva 15"/>
          <p:cNvSpPr>
            <a:spLocks noGrp="1"/>
          </p:cNvSpPr>
          <p:nvPr>
            <p:ph type="sldNum" sz="quarter" idx="12"/>
          </p:nvPr>
        </p:nvSpPr>
        <p:spPr/>
        <p:txBody>
          <a:bodyPr/>
          <a:lstStyle/>
          <a:p>
            <a:fld id="{B6F15528-21DE-4FAA-801E-634DDDAF4B2B}" type="slidenum">
              <a:rPr lang="en-US" smtClean="0"/>
              <a:pPr/>
              <a:t>26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TIMELINE EVALUATION: </a:t>
            </a:r>
            <a:r>
              <a:rPr lang="en-US" sz="4500">
                <a:solidFill>
                  <a:srgbClr val="000000"/>
                </a:solidFill>
                <a:latin typeface="Montserrat Classic"/>
              </a:rPr>
              <a:t>ARENA TEST SET</a:t>
            </a:r>
          </a:p>
        </p:txBody>
      </p:sp>
      <p:sp>
        <p:nvSpPr>
          <p:cNvPr id="11" name="TextBox 11"/>
          <p:cNvSpPr txBox="1"/>
          <p:nvPr/>
        </p:nvSpPr>
        <p:spPr>
          <a:xfrm>
            <a:off x="17460764" y="9594826"/>
            <a:ext cx="690395" cy="481330"/>
          </a:xfrm>
          <a:prstGeom prst="rect">
            <a:avLst/>
          </a:prstGeom>
        </p:spPr>
        <p:txBody>
          <a:bodyPr lIns="0" tIns="0" rIns="0" bIns="0" rtlCol="0" anchor="t">
            <a:spAutoFit/>
          </a:bodyPr>
          <a:lstStyle/>
          <a:p>
            <a:pPr algn="ctr">
              <a:lnSpc>
                <a:spcPts val="3919"/>
              </a:lnSpc>
            </a:pPr>
            <a:r>
              <a:rPr lang="en-US" sz="2799">
                <a:solidFill>
                  <a:srgbClr val="DFE1E8"/>
                </a:solidFill>
                <a:latin typeface="Montserrat Classic Bold"/>
              </a:rPr>
              <a:t>26</a:t>
            </a:r>
          </a:p>
        </p:txBody>
      </p:sp>
      <p:pic>
        <p:nvPicPr>
          <p:cNvPr id="12" name="Picture 12"/>
          <p:cNvPicPr>
            <a:picLocks noChangeAspect="1"/>
          </p:cNvPicPr>
          <p:nvPr/>
        </p:nvPicPr>
        <p:blipFill>
          <a:blip r:embed="rId3"/>
          <a:srcRect/>
          <a:stretch>
            <a:fillRect/>
          </a:stretch>
        </p:blipFill>
        <p:spPr>
          <a:xfrm>
            <a:off x="3318515" y="1630664"/>
            <a:ext cx="11650969" cy="7767313"/>
          </a:xfrm>
          <a:prstGeom prst="rect">
            <a:avLst/>
          </a:prstGeom>
        </p:spPr>
      </p:pic>
      <p:sp>
        <p:nvSpPr>
          <p:cNvPr id="13" name="Segnaposto numero diapositiva 12"/>
          <p:cNvSpPr>
            <a:spLocks noGrp="1"/>
          </p:cNvSpPr>
          <p:nvPr>
            <p:ph type="sldNum" sz="quarter" idx="12"/>
          </p:nvPr>
        </p:nvSpPr>
        <p:spPr/>
        <p:txBody>
          <a:bodyPr/>
          <a:lstStyle/>
          <a:p>
            <a:fld id="{B6F15528-21DE-4FAA-801E-634DDDAF4B2B}" type="slidenum">
              <a:rPr lang="en-US" smtClean="0"/>
              <a:pPr/>
              <a:t>27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3"/>
          <a:srcRect/>
          <a:stretch>
            <a:fillRect/>
          </a:stretch>
        </p:blipFill>
        <p:spPr>
          <a:xfrm>
            <a:off x="3318515" y="1630664"/>
            <a:ext cx="11650969" cy="7767313"/>
          </a:xfrm>
          <a:prstGeom prst="rect">
            <a:avLst/>
          </a:prstGeom>
        </p:spPr>
      </p:pic>
      <p:sp>
        <p:nvSpPr>
          <p:cNvPr id="11" name="TextBox 11"/>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TIMELINE EVALUATION: </a:t>
            </a:r>
            <a:r>
              <a:rPr lang="en-US" sz="4500">
                <a:solidFill>
                  <a:srgbClr val="000000"/>
                </a:solidFill>
                <a:latin typeface="Montserrat Classic"/>
              </a:rPr>
              <a:t>INDOOR 1 TEST SET</a:t>
            </a:r>
          </a:p>
        </p:txBody>
      </p:sp>
      <p:sp>
        <p:nvSpPr>
          <p:cNvPr id="12" name="TextBox 12"/>
          <p:cNvSpPr txBox="1"/>
          <p:nvPr/>
        </p:nvSpPr>
        <p:spPr>
          <a:xfrm>
            <a:off x="17460764" y="9594826"/>
            <a:ext cx="690395" cy="481330"/>
          </a:xfrm>
          <a:prstGeom prst="rect">
            <a:avLst/>
          </a:prstGeom>
        </p:spPr>
        <p:txBody>
          <a:bodyPr lIns="0" tIns="0" rIns="0" bIns="0" rtlCol="0" anchor="t">
            <a:spAutoFit/>
          </a:bodyPr>
          <a:lstStyle/>
          <a:p>
            <a:pPr algn="ctr">
              <a:lnSpc>
                <a:spcPts val="3919"/>
              </a:lnSpc>
            </a:pPr>
            <a:r>
              <a:rPr lang="en-US" sz="2799">
                <a:solidFill>
                  <a:srgbClr val="DFE1E8"/>
                </a:solidFill>
                <a:latin typeface="Montserrat Classic Bold"/>
              </a:rPr>
              <a:t>27</a:t>
            </a:r>
          </a:p>
        </p:txBody>
      </p:sp>
      <p:sp>
        <p:nvSpPr>
          <p:cNvPr id="13" name="Segnaposto numero diapositiva 12"/>
          <p:cNvSpPr>
            <a:spLocks noGrp="1"/>
          </p:cNvSpPr>
          <p:nvPr>
            <p:ph type="sldNum" sz="quarter" idx="12"/>
          </p:nvPr>
        </p:nvSpPr>
        <p:spPr/>
        <p:txBody>
          <a:bodyPr/>
          <a:lstStyle/>
          <a:p>
            <a:fld id="{B6F15528-21DE-4FAA-801E-634DDDAF4B2B}" type="slidenum">
              <a:rPr lang="en-US" smtClean="0"/>
              <a:pPr/>
              <a:t>28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3"/>
          <a:srcRect/>
          <a:stretch>
            <a:fillRect/>
          </a:stretch>
        </p:blipFill>
        <p:spPr>
          <a:xfrm>
            <a:off x="3318515" y="1630664"/>
            <a:ext cx="11650969" cy="7767313"/>
          </a:xfrm>
          <a:prstGeom prst="rect">
            <a:avLst/>
          </a:prstGeom>
        </p:spPr>
      </p:pic>
      <p:sp>
        <p:nvSpPr>
          <p:cNvPr id="11" name="TextBox 11"/>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TIMELINE EVALUATION: </a:t>
            </a:r>
            <a:r>
              <a:rPr lang="en-US" sz="4500">
                <a:solidFill>
                  <a:srgbClr val="000000"/>
                </a:solidFill>
                <a:latin typeface="Montserrat Classic"/>
              </a:rPr>
              <a:t>MIXED TEST SET</a:t>
            </a:r>
          </a:p>
        </p:txBody>
      </p:sp>
      <p:sp>
        <p:nvSpPr>
          <p:cNvPr id="12" name="TextBox 12"/>
          <p:cNvSpPr txBox="1"/>
          <p:nvPr/>
        </p:nvSpPr>
        <p:spPr>
          <a:xfrm>
            <a:off x="17460764" y="9594826"/>
            <a:ext cx="690395" cy="481330"/>
          </a:xfrm>
          <a:prstGeom prst="rect">
            <a:avLst/>
          </a:prstGeom>
        </p:spPr>
        <p:txBody>
          <a:bodyPr lIns="0" tIns="0" rIns="0" bIns="0" rtlCol="0" anchor="t">
            <a:spAutoFit/>
          </a:bodyPr>
          <a:lstStyle/>
          <a:p>
            <a:pPr algn="ctr">
              <a:lnSpc>
                <a:spcPts val="3919"/>
              </a:lnSpc>
            </a:pPr>
            <a:r>
              <a:rPr lang="en-US" sz="2799">
                <a:solidFill>
                  <a:srgbClr val="DFE1E8"/>
                </a:solidFill>
                <a:latin typeface="Montserrat Classic Bold"/>
              </a:rPr>
              <a:t>28</a:t>
            </a:r>
          </a:p>
        </p:txBody>
      </p:sp>
      <p:sp>
        <p:nvSpPr>
          <p:cNvPr id="13" name="Segnaposto numero diapositiva 12"/>
          <p:cNvSpPr>
            <a:spLocks noGrp="1"/>
          </p:cNvSpPr>
          <p:nvPr>
            <p:ph type="sldNum" sz="quarter" idx="12"/>
          </p:nvPr>
        </p:nvSpPr>
        <p:spPr/>
        <p:txBody>
          <a:bodyPr/>
          <a:lstStyle/>
          <a:p>
            <a:fld id="{B6F15528-21DE-4FAA-801E-634DDDAF4B2B}" type="slidenum">
              <a:rPr lang="en-US" smtClean="0"/>
              <a:pPr/>
              <a:t>29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3"/>
          <a:srcRect/>
          <a:stretch>
            <a:fillRect/>
          </a:stretch>
        </p:blipFill>
        <p:spPr>
          <a:xfrm>
            <a:off x="12368165" y="547212"/>
            <a:ext cx="3507298" cy="8577738"/>
          </a:xfrm>
          <a:prstGeom prst="rect">
            <a:avLst/>
          </a:prstGeom>
        </p:spPr>
      </p:pic>
      <p:pic>
        <p:nvPicPr>
          <p:cNvPr id="11" name="Picture 11"/>
          <p:cNvPicPr>
            <a:picLocks noChangeAspect="1"/>
          </p:cNvPicPr>
          <p:nvPr/>
        </p:nvPicPr>
        <p:blipFill>
          <a:blip r:embed="rId4"/>
          <a:srcRect l="13826" r="11216"/>
          <a:stretch>
            <a:fillRect/>
          </a:stretch>
        </p:blipFill>
        <p:spPr>
          <a:xfrm>
            <a:off x="1649730" y="4642597"/>
            <a:ext cx="4808886" cy="4269502"/>
          </a:xfrm>
          <a:prstGeom prst="rect">
            <a:avLst/>
          </a:prstGeom>
        </p:spPr>
      </p:pic>
      <p:pic>
        <p:nvPicPr>
          <p:cNvPr id="12" name="Picture 12"/>
          <p:cNvPicPr>
            <a:picLocks noChangeAspect="1"/>
          </p:cNvPicPr>
          <p:nvPr/>
        </p:nvPicPr>
        <p:blipFill>
          <a:blip r:embed="rId5"/>
          <a:srcRect l="29281" t="15267" b="21734"/>
          <a:stretch>
            <a:fillRect/>
          </a:stretch>
        </p:blipFill>
        <p:spPr>
          <a:xfrm>
            <a:off x="7066399" y="4642597"/>
            <a:ext cx="4269502" cy="4269502"/>
          </a:xfrm>
          <a:prstGeom prst="rect">
            <a:avLst/>
          </a:prstGeom>
        </p:spPr>
      </p:pic>
      <p:sp>
        <p:nvSpPr>
          <p:cNvPr id="13" name="TextBox 13"/>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HOW THE SYSTEM WORKS</a:t>
            </a:r>
          </a:p>
        </p:txBody>
      </p:sp>
      <p:sp>
        <p:nvSpPr>
          <p:cNvPr id="14" name="TextBox 14"/>
          <p:cNvSpPr txBox="1"/>
          <p:nvPr/>
        </p:nvSpPr>
        <p:spPr>
          <a:xfrm>
            <a:off x="1383030" y="2255628"/>
            <a:ext cx="9952871" cy="1742440"/>
          </a:xfrm>
          <a:prstGeom prst="rect">
            <a:avLst/>
          </a:prstGeom>
        </p:spPr>
        <p:txBody>
          <a:bodyPr lIns="0" tIns="0" rIns="0" bIns="0" rtlCol="0" anchor="t">
            <a:spAutoFit/>
          </a:bodyPr>
          <a:lstStyle/>
          <a:p>
            <a:pPr marL="539749" lvl="1" indent="-269875">
              <a:lnSpc>
                <a:spcPts val="3499"/>
              </a:lnSpc>
              <a:buFont typeface="Arial"/>
              <a:buChar char="•"/>
            </a:pPr>
            <a:r>
              <a:rPr lang="en-US" sz="2500">
                <a:solidFill>
                  <a:srgbClr val="000000"/>
                </a:solidFill>
                <a:latin typeface="Montserrat"/>
              </a:rPr>
              <a:t>Supervised Learning</a:t>
            </a:r>
          </a:p>
          <a:p>
            <a:pPr marL="539749" lvl="1" indent="-269875">
              <a:lnSpc>
                <a:spcPts val="3499"/>
              </a:lnSpc>
              <a:buFont typeface="Arial"/>
              <a:buChar char="•"/>
            </a:pPr>
            <a:r>
              <a:rPr lang="en-US" sz="2499">
                <a:solidFill>
                  <a:srgbClr val="000000"/>
                </a:solidFill>
                <a:latin typeface="Montserrat"/>
              </a:rPr>
              <a:t>Regression on the User's 3D Coordinates - X, Y, Z, W</a:t>
            </a:r>
          </a:p>
          <a:p>
            <a:pPr marL="539749" lvl="1" indent="-269875">
              <a:lnSpc>
                <a:spcPts val="3499"/>
              </a:lnSpc>
              <a:buFont typeface="Arial"/>
              <a:buChar char="•"/>
            </a:pPr>
            <a:r>
              <a:rPr lang="en-US" sz="2500">
                <a:solidFill>
                  <a:srgbClr val="000000"/>
                </a:solidFill>
                <a:latin typeface="Montserrat"/>
              </a:rPr>
              <a:t>Motion Capture to acquire the GT</a:t>
            </a:r>
          </a:p>
          <a:p>
            <a:pPr marL="539750" lvl="1" indent="-269875">
              <a:lnSpc>
                <a:spcPts val="3500"/>
              </a:lnSpc>
              <a:buFont typeface="Arial"/>
              <a:buChar char="•"/>
            </a:pPr>
            <a:r>
              <a:rPr lang="en-US" sz="2499">
                <a:solidFill>
                  <a:srgbClr val="000000"/>
                </a:solidFill>
                <a:latin typeface="Montserrat"/>
              </a:rPr>
              <a:t>ResNet for processing images and learning the task</a:t>
            </a:r>
          </a:p>
        </p:txBody>
      </p:sp>
      <p:sp>
        <p:nvSpPr>
          <p:cNvPr id="21" name="Segnaposto numero diapositiva 20"/>
          <p:cNvSpPr>
            <a:spLocks noGrp="1"/>
          </p:cNvSpPr>
          <p:nvPr>
            <p:ph type="sldNum" sz="quarter" idx="12"/>
          </p:nvPr>
        </p:nvSpPr>
        <p:spPr/>
        <p:txBody>
          <a:bodyPr/>
          <a:lstStyle/>
          <a:p>
            <a:fld id="{B6F15528-21DE-4FAA-801E-634DDDAF4B2B}" type="slidenum">
              <a:rPr lang="en-US" smtClean="0"/>
              <a:pPr/>
              <a:t>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PER-FRAME EVALUATION: </a:t>
            </a:r>
            <a:r>
              <a:rPr lang="en-US" sz="4500">
                <a:solidFill>
                  <a:srgbClr val="000000"/>
                </a:solidFill>
                <a:latin typeface="Montserrat Classic"/>
              </a:rPr>
              <a:t>ARENA TEST SET</a:t>
            </a:r>
          </a:p>
        </p:txBody>
      </p:sp>
      <p:sp>
        <p:nvSpPr>
          <p:cNvPr id="11" name="TextBox 11"/>
          <p:cNvSpPr txBox="1"/>
          <p:nvPr/>
        </p:nvSpPr>
        <p:spPr>
          <a:xfrm>
            <a:off x="17460764" y="9594826"/>
            <a:ext cx="690395" cy="481330"/>
          </a:xfrm>
          <a:prstGeom prst="rect">
            <a:avLst/>
          </a:prstGeom>
        </p:spPr>
        <p:txBody>
          <a:bodyPr lIns="0" tIns="0" rIns="0" bIns="0" rtlCol="0" anchor="t">
            <a:spAutoFit/>
          </a:bodyPr>
          <a:lstStyle/>
          <a:p>
            <a:pPr algn="ctr">
              <a:lnSpc>
                <a:spcPts val="3919"/>
              </a:lnSpc>
            </a:pPr>
            <a:r>
              <a:rPr lang="en-US" sz="2799">
                <a:solidFill>
                  <a:srgbClr val="DFE1E8"/>
                </a:solidFill>
                <a:latin typeface="Montserrat Classic Bold"/>
              </a:rPr>
              <a:t>29</a:t>
            </a:r>
          </a:p>
        </p:txBody>
      </p:sp>
      <p:sp>
        <p:nvSpPr>
          <p:cNvPr id="12" name="TextBox 12"/>
          <p:cNvSpPr txBox="1"/>
          <p:nvPr/>
        </p:nvSpPr>
        <p:spPr>
          <a:xfrm>
            <a:off x="190500" y="9483066"/>
            <a:ext cx="7454023" cy="328295"/>
          </a:xfrm>
          <a:prstGeom prst="rect">
            <a:avLst/>
          </a:prstGeom>
        </p:spPr>
        <p:txBody>
          <a:bodyPr lIns="0" tIns="0" rIns="0" bIns="0" rtlCol="0" anchor="t">
            <a:spAutoFit/>
          </a:bodyPr>
          <a:lstStyle/>
          <a:p>
            <a:pPr>
              <a:lnSpc>
                <a:spcPts val="2799"/>
              </a:lnSpc>
              <a:spcBef>
                <a:spcPct val="0"/>
              </a:spcBef>
            </a:pPr>
            <a:r>
              <a:rPr lang="en-US" sz="1999" u="sng">
                <a:solidFill>
                  <a:srgbClr val="000000"/>
                </a:solidFill>
                <a:latin typeface="Montserrat"/>
              </a:rPr>
              <a:t>https://www.youtube.com/watch?v=VvESz9tJqE8</a:t>
            </a:r>
          </a:p>
        </p:txBody>
      </p:sp>
      <p:sp>
        <p:nvSpPr>
          <p:cNvPr id="13" name="Segnaposto numero diapositiva 12"/>
          <p:cNvSpPr>
            <a:spLocks noGrp="1"/>
          </p:cNvSpPr>
          <p:nvPr>
            <p:ph type="sldNum" sz="quarter" idx="12"/>
          </p:nvPr>
        </p:nvSpPr>
        <p:spPr/>
        <p:txBody>
          <a:bodyPr/>
          <a:lstStyle/>
          <a:p>
            <a:fld id="{B6F15528-21DE-4FAA-801E-634DDDAF4B2B}" type="slidenum">
              <a:rPr lang="en-US" smtClean="0"/>
              <a:pPr/>
              <a:t>30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PER-FRAME EVALUATION: </a:t>
            </a:r>
            <a:r>
              <a:rPr lang="en-US" sz="4500">
                <a:solidFill>
                  <a:srgbClr val="000000"/>
                </a:solidFill>
                <a:latin typeface="Montserrat Classic"/>
              </a:rPr>
              <a:t>INDOOR 1 TEST SET</a:t>
            </a:r>
          </a:p>
        </p:txBody>
      </p:sp>
      <p:sp>
        <p:nvSpPr>
          <p:cNvPr id="11" name="TextBox 11"/>
          <p:cNvSpPr txBox="1"/>
          <p:nvPr/>
        </p:nvSpPr>
        <p:spPr>
          <a:xfrm>
            <a:off x="17460764" y="9594826"/>
            <a:ext cx="690395" cy="481330"/>
          </a:xfrm>
          <a:prstGeom prst="rect">
            <a:avLst/>
          </a:prstGeom>
        </p:spPr>
        <p:txBody>
          <a:bodyPr lIns="0" tIns="0" rIns="0" bIns="0" rtlCol="0" anchor="t">
            <a:spAutoFit/>
          </a:bodyPr>
          <a:lstStyle/>
          <a:p>
            <a:pPr algn="ctr">
              <a:lnSpc>
                <a:spcPts val="3919"/>
              </a:lnSpc>
            </a:pPr>
            <a:r>
              <a:rPr lang="en-US" sz="2799">
                <a:solidFill>
                  <a:srgbClr val="DFE1E8"/>
                </a:solidFill>
                <a:latin typeface="Montserrat Classic Bold"/>
              </a:rPr>
              <a:t>30</a:t>
            </a:r>
          </a:p>
        </p:txBody>
      </p:sp>
      <p:sp>
        <p:nvSpPr>
          <p:cNvPr id="12" name="TextBox 12"/>
          <p:cNvSpPr txBox="1"/>
          <p:nvPr/>
        </p:nvSpPr>
        <p:spPr>
          <a:xfrm>
            <a:off x="190500" y="9483066"/>
            <a:ext cx="7454023" cy="328295"/>
          </a:xfrm>
          <a:prstGeom prst="rect">
            <a:avLst/>
          </a:prstGeom>
        </p:spPr>
        <p:txBody>
          <a:bodyPr lIns="0" tIns="0" rIns="0" bIns="0" rtlCol="0" anchor="t">
            <a:spAutoFit/>
          </a:bodyPr>
          <a:lstStyle/>
          <a:p>
            <a:pPr>
              <a:lnSpc>
                <a:spcPts val="2799"/>
              </a:lnSpc>
              <a:spcBef>
                <a:spcPct val="0"/>
              </a:spcBef>
            </a:pPr>
            <a:r>
              <a:rPr lang="en-US" sz="1999" u="sng">
                <a:solidFill>
                  <a:srgbClr val="000000"/>
                </a:solidFill>
                <a:latin typeface="Montserrat"/>
              </a:rPr>
              <a:t>https://www.youtube.com/watch?v=-pII8ujJEng</a:t>
            </a:r>
          </a:p>
        </p:txBody>
      </p:sp>
      <p:sp>
        <p:nvSpPr>
          <p:cNvPr id="13" name="Segnaposto numero diapositiva 12"/>
          <p:cNvSpPr>
            <a:spLocks noGrp="1"/>
          </p:cNvSpPr>
          <p:nvPr>
            <p:ph type="sldNum" sz="quarter" idx="12"/>
          </p:nvPr>
        </p:nvSpPr>
        <p:spPr/>
        <p:txBody>
          <a:bodyPr/>
          <a:lstStyle/>
          <a:p>
            <a:fld id="{B6F15528-21DE-4FAA-801E-634DDDAF4B2B}" type="slidenum">
              <a:rPr lang="en-US" smtClean="0"/>
              <a:pPr/>
              <a:t>31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10"/>
          <p:cNvGrpSpPr/>
          <p:nvPr/>
        </p:nvGrpSpPr>
        <p:grpSpPr>
          <a:xfrm>
            <a:off x="2818847" y="1731878"/>
            <a:ext cx="6039403" cy="3800860"/>
            <a:chOff x="0" y="0"/>
            <a:chExt cx="8052537" cy="5067813"/>
          </a:xfrm>
        </p:grpSpPr>
        <p:pic>
          <p:nvPicPr>
            <p:cNvPr id="11" name="Picture 11"/>
            <p:cNvPicPr>
              <a:picLocks noChangeAspect="1"/>
            </p:cNvPicPr>
            <p:nvPr/>
          </p:nvPicPr>
          <p:blipFill>
            <a:blip r:embed="rId3"/>
            <a:srcRect/>
            <a:stretch>
              <a:fillRect/>
            </a:stretch>
          </p:blipFill>
          <p:spPr>
            <a:xfrm>
              <a:off x="0" y="0"/>
              <a:ext cx="8052537" cy="5067813"/>
            </a:xfrm>
            <a:prstGeom prst="rect">
              <a:avLst/>
            </a:prstGeom>
          </p:spPr>
        </p:pic>
        <p:grpSp>
          <p:nvGrpSpPr>
            <p:cNvPr id="12" name="Group 12"/>
            <p:cNvGrpSpPr/>
            <p:nvPr/>
          </p:nvGrpSpPr>
          <p:grpSpPr>
            <a:xfrm>
              <a:off x="0" y="0"/>
              <a:ext cx="582890" cy="430221"/>
              <a:chOff x="0" y="0"/>
              <a:chExt cx="751610" cy="554751"/>
            </a:xfrm>
          </p:grpSpPr>
          <p:sp>
            <p:nvSpPr>
              <p:cNvPr id="13" name="Freeform 13"/>
              <p:cNvSpPr/>
              <p:nvPr/>
            </p:nvSpPr>
            <p:spPr>
              <a:xfrm>
                <a:off x="0" y="0"/>
                <a:ext cx="751610" cy="554751"/>
              </a:xfrm>
              <a:custGeom>
                <a:avLst/>
                <a:gdLst/>
                <a:ahLst/>
                <a:cxnLst/>
                <a:rect l="l" t="t" r="r" b="b"/>
                <a:pathLst>
                  <a:path w="751610" h="554751">
                    <a:moveTo>
                      <a:pt x="0" y="0"/>
                    </a:moveTo>
                    <a:lnTo>
                      <a:pt x="751610" y="0"/>
                    </a:lnTo>
                    <a:lnTo>
                      <a:pt x="751610" y="554751"/>
                    </a:lnTo>
                    <a:lnTo>
                      <a:pt x="0" y="554751"/>
                    </a:lnTo>
                    <a:close/>
                  </a:path>
                </a:pathLst>
              </a:custGeom>
              <a:solidFill>
                <a:srgbClr val="FFFFFF"/>
              </a:solidFill>
            </p:spPr>
          </p:sp>
        </p:grpSp>
      </p:grpSp>
      <p:sp>
        <p:nvSpPr>
          <p:cNvPr id="14" name="TextBox 14"/>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SMARTPHONE EVALUATION</a:t>
            </a:r>
          </a:p>
        </p:txBody>
      </p:sp>
      <p:sp>
        <p:nvSpPr>
          <p:cNvPr id="15" name="TextBox 15"/>
          <p:cNvSpPr txBox="1"/>
          <p:nvPr/>
        </p:nvSpPr>
        <p:spPr>
          <a:xfrm>
            <a:off x="17460764" y="9594826"/>
            <a:ext cx="690395" cy="481330"/>
          </a:xfrm>
          <a:prstGeom prst="rect">
            <a:avLst/>
          </a:prstGeom>
        </p:spPr>
        <p:txBody>
          <a:bodyPr lIns="0" tIns="0" rIns="0" bIns="0" rtlCol="0" anchor="t">
            <a:spAutoFit/>
          </a:bodyPr>
          <a:lstStyle/>
          <a:p>
            <a:pPr algn="ctr">
              <a:lnSpc>
                <a:spcPts val="3919"/>
              </a:lnSpc>
            </a:pPr>
            <a:r>
              <a:rPr lang="en-US" sz="2799">
                <a:solidFill>
                  <a:srgbClr val="DFE1E8"/>
                </a:solidFill>
                <a:latin typeface="Montserrat Classic Bold"/>
              </a:rPr>
              <a:t>32</a:t>
            </a:r>
          </a:p>
        </p:txBody>
      </p:sp>
      <p:grpSp>
        <p:nvGrpSpPr>
          <p:cNvPr id="16" name="Group 16"/>
          <p:cNvGrpSpPr/>
          <p:nvPr/>
        </p:nvGrpSpPr>
        <p:grpSpPr>
          <a:xfrm>
            <a:off x="9429750" y="1731878"/>
            <a:ext cx="6039403" cy="3800860"/>
            <a:chOff x="0" y="0"/>
            <a:chExt cx="8052537" cy="5067813"/>
          </a:xfrm>
        </p:grpSpPr>
        <p:pic>
          <p:nvPicPr>
            <p:cNvPr id="17" name="Picture 17"/>
            <p:cNvPicPr>
              <a:picLocks noChangeAspect="1"/>
            </p:cNvPicPr>
            <p:nvPr/>
          </p:nvPicPr>
          <p:blipFill>
            <a:blip r:embed="rId4"/>
            <a:srcRect/>
            <a:stretch>
              <a:fillRect/>
            </a:stretch>
          </p:blipFill>
          <p:spPr>
            <a:xfrm>
              <a:off x="0" y="0"/>
              <a:ext cx="8052537" cy="5067813"/>
            </a:xfrm>
            <a:prstGeom prst="rect">
              <a:avLst/>
            </a:prstGeom>
          </p:spPr>
        </p:pic>
        <p:grpSp>
          <p:nvGrpSpPr>
            <p:cNvPr id="18" name="Group 18"/>
            <p:cNvGrpSpPr/>
            <p:nvPr/>
          </p:nvGrpSpPr>
          <p:grpSpPr>
            <a:xfrm>
              <a:off x="0" y="0"/>
              <a:ext cx="607726" cy="430221"/>
              <a:chOff x="0" y="0"/>
              <a:chExt cx="783636" cy="554751"/>
            </a:xfrm>
          </p:grpSpPr>
          <p:sp>
            <p:nvSpPr>
              <p:cNvPr id="19" name="Freeform 19"/>
              <p:cNvSpPr/>
              <p:nvPr/>
            </p:nvSpPr>
            <p:spPr>
              <a:xfrm>
                <a:off x="0" y="0"/>
                <a:ext cx="783636" cy="554751"/>
              </a:xfrm>
              <a:custGeom>
                <a:avLst/>
                <a:gdLst/>
                <a:ahLst/>
                <a:cxnLst/>
                <a:rect l="l" t="t" r="r" b="b"/>
                <a:pathLst>
                  <a:path w="783636" h="554751">
                    <a:moveTo>
                      <a:pt x="0" y="0"/>
                    </a:moveTo>
                    <a:lnTo>
                      <a:pt x="783636" y="0"/>
                    </a:lnTo>
                    <a:lnTo>
                      <a:pt x="783636" y="554751"/>
                    </a:lnTo>
                    <a:lnTo>
                      <a:pt x="0" y="554751"/>
                    </a:lnTo>
                    <a:close/>
                  </a:path>
                </a:pathLst>
              </a:custGeom>
              <a:solidFill>
                <a:srgbClr val="FFFFFF"/>
              </a:solidFill>
            </p:spPr>
          </p:sp>
        </p:grpSp>
      </p:grpSp>
      <p:grpSp>
        <p:nvGrpSpPr>
          <p:cNvPr id="20" name="Group 20"/>
          <p:cNvGrpSpPr/>
          <p:nvPr/>
        </p:nvGrpSpPr>
        <p:grpSpPr>
          <a:xfrm>
            <a:off x="2818847" y="5597117"/>
            <a:ext cx="6039403" cy="3800860"/>
            <a:chOff x="0" y="0"/>
            <a:chExt cx="8052537" cy="5067813"/>
          </a:xfrm>
        </p:grpSpPr>
        <p:pic>
          <p:nvPicPr>
            <p:cNvPr id="21" name="Picture 21"/>
            <p:cNvPicPr>
              <a:picLocks noChangeAspect="1"/>
            </p:cNvPicPr>
            <p:nvPr/>
          </p:nvPicPr>
          <p:blipFill>
            <a:blip r:embed="rId5"/>
            <a:srcRect/>
            <a:stretch>
              <a:fillRect/>
            </a:stretch>
          </p:blipFill>
          <p:spPr>
            <a:xfrm>
              <a:off x="0" y="0"/>
              <a:ext cx="8052537" cy="5067813"/>
            </a:xfrm>
            <a:prstGeom prst="rect">
              <a:avLst/>
            </a:prstGeom>
          </p:spPr>
        </p:pic>
        <p:grpSp>
          <p:nvGrpSpPr>
            <p:cNvPr id="22" name="Group 22"/>
            <p:cNvGrpSpPr/>
            <p:nvPr/>
          </p:nvGrpSpPr>
          <p:grpSpPr>
            <a:xfrm>
              <a:off x="0" y="0"/>
              <a:ext cx="582890" cy="430221"/>
              <a:chOff x="0" y="0"/>
              <a:chExt cx="751610" cy="554751"/>
            </a:xfrm>
          </p:grpSpPr>
          <p:sp>
            <p:nvSpPr>
              <p:cNvPr id="23" name="Freeform 23"/>
              <p:cNvSpPr/>
              <p:nvPr/>
            </p:nvSpPr>
            <p:spPr>
              <a:xfrm>
                <a:off x="0" y="0"/>
                <a:ext cx="751610" cy="554751"/>
              </a:xfrm>
              <a:custGeom>
                <a:avLst/>
                <a:gdLst/>
                <a:ahLst/>
                <a:cxnLst/>
                <a:rect l="l" t="t" r="r" b="b"/>
                <a:pathLst>
                  <a:path w="751610" h="554751">
                    <a:moveTo>
                      <a:pt x="0" y="0"/>
                    </a:moveTo>
                    <a:lnTo>
                      <a:pt x="751610" y="0"/>
                    </a:lnTo>
                    <a:lnTo>
                      <a:pt x="751610" y="554751"/>
                    </a:lnTo>
                    <a:lnTo>
                      <a:pt x="0" y="554751"/>
                    </a:lnTo>
                    <a:close/>
                  </a:path>
                </a:pathLst>
              </a:custGeom>
              <a:solidFill>
                <a:srgbClr val="FFFFFF"/>
              </a:solidFill>
            </p:spPr>
          </p:sp>
        </p:grpSp>
      </p:grpSp>
      <p:grpSp>
        <p:nvGrpSpPr>
          <p:cNvPr id="24" name="Group 24"/>
          <p:cNvGrpSpPr/>
          <p:nvPr/>
        </p:nvGrpSpPr>
        <p:grpSpPr>
          <a:xfrm>
            <a:off x="9429750" y="5597117"/>
            <a:ext cx="6039403" cy="3800860"/>
            <a:chOff x="0" y="0"/>
            <a:chExt cx="8052537" cy="5067813"/>
          </a:xfrm>
        </p:grpSpPr>
        <p:pic>
          <p:nvPicPr>
            <p:cNvPr id="25" name="Picture 25"/>
            <p:cNvPicPr>
              <a:picLocks noChangeAspect="1"/>
            </p:cNvPicPr>
            <p:nvPr/>
          </p:nvPicPr>
          <p:blipFill>
            <a:blip r:embed="rId6"/>
            <a:srcRect/>
            <a:stretch>
              <a:fillRect/>
            </a:stretch>
          </p:blipFill>
          <p:spPr>
            <a:xfrm>
              <a:off x="0" y="0"/>
              <a:ext cx="8052537" cy="5067813"/>
            </a:xfrm>
            <a:prstGeom prst="rect">
              <a:avLst/>
            </a:prstGeom>
          </p:spPr>
        </p:pic>
        <p:grpSp>
          <p:nvGrpSpPr>
            <p:cNvPr id="26" name="Group 26"/>
            <p:cNvGrpSpPr/>
            <p:nvPr/>
          </p:nvGrpSpPr>
          <p:grpSpPr>
            <a:xfrm>
              <a:off x="0" y="0"/>
              <a:ext cx="582890" cy="430221"/>
              <a:chOff x="0" y="0"/>
              <a:chExt cx="751610" cy="554751"/>
            </a:xfrm>
          </p:grpSpPr>
          <p:sp>
            <p:nvSpPr>
              <p:cNvPr id="27" name="Freeform 27"/>
              <p:cNvSpPr/>
              <p:nvPr/>
            </p:nvSpPr>
            <p:spPr>
              <a:xfrm>
                <a:off x="0" y="0"/>
                <a:ext cx="751610" cy="554751"/>
              </a:xfrm>
              <a:custGeom>
                <a:avLst/>
                <a:gdLst/>
                <a:ahLst/>
                <a:cxnLst/>
                <a:rect l="l" t="t" r="r" b="b"/>
                <a:pathLst>
                  <a:path w="751610" h="554751">
                    <a:moveTo>
                      <a:pt x="0" y="0"/>
                    </a:moveTo>
                    <a:lnTo>
                      <a:pt x="751610" y="0"/>
                    </a:lnTo>
                    <a:lnTo>
                      <a:pt x="751610" y="554751"/>
                    </a:lnTo>
                    <a:lnTo>
                      <a:pt x="0" y="554751"/>
                    </a:lnTo>
                    <a:close/>
                  </a:path>
                </a:pathLst>
              </a:custGeom>
              <a:solidFill>
                <a:srgbClr val="FFFFFF"/>
              </a:solidFill>
            </p:spPr>
          </p:sp>
        </p:grpSp>
      </p:grpSp>
      <p:sp>
        <p:nvSpPr>
          <p:cNvPr id="28" name="Segnaposto numero diapositiva 27"/>
          <p:cNvSpPr>
            <a:spLocks noGrp="1"/>
          </p:cNvSpPr>
          <p:nvPr>
            <p:ph type="sldNum" sz="quarter" idx="12"/>
          </p:nvPr>
        </p:nvSpPr>
        <p:spPr/>
        <p:txBody>
          <a:bodyPr/>
          <a:lstStyle/>
          <a:p>
            <a:fld id="{B6F15528-21DE-4FAA-801E-634DDDAF4B2B}" type="slidenum">
              <a:rPr lang="en-US" smtClean="0"/>
              <a:pPr/>
              <a:t>32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SMARTPHONE EVALUATION</a:t>
            </a:r>
          </a:p>
        </p:txBody>
      </p:sp>
      <p:sp>
        <p:nvSpPr>
          <p:cNvPr id="11" name="TextBox 11"/>
          <p:cNvSpPr txBox="1"/>
          <p:nvPr/>
        </p:nvSpPr>
        <p:spPr>
          <a:xfrm>
            <a:off x="17460764" y="9594826"/>
            <a:ext cx="690395" cy="481330"/>
          </a:xfrm>
          <a:prstGeom prst="rect">
            <a:avLst/>
          </a:prstGeom>
        </p:spPr>
        <p:txBody>
          <a:bodyPr lIns="0" tIns="0" rIns="0" bIns="0" rtlCol="0" anchor="t">
            <a:spAutoFit/>
          </a:bodyPr>
          <a:lstStyle/>
          <a:p>
            <a:pPr algn="ctr">
              <a:lnSpc>
                <a:spcPts val="3919"/>
              </a:lnSpc>
            </a:pPr>
            <a:r>
              <a:rPr lang="en-US" sz="2799">
                <a:solidFill>
                  <a:srgbClr val="DFE1E8"/>
                </a:solidFill>
                <a:latin typeface="Montserrat Classic Bold"/>
              </a:rPr>
              <a:t>33</a:t>
            </a:r>
          </a:p>
        </p:txBody>
      </p:sp>
      <p:sp>
        <p:nvSpPr>
          <p:cNvPr id="12" name="TextBox 12"/>
          <p:cNvSpPr txBox="1"/>
          <p:nvPr/>
        </p:nvSpPr>
        <p:spPr>
          <a:xfrm>
            <a:off x="190500" y="9483066"/>
            <a:ext cx="7454023" cy="328295"/>
          </a:xfrm>
          <a:prstGeom prst="rect">
            <a:avLst/>
          </a:prstGeom>
        </p:spPr>
        <p:txBody>
          <a:bodyPr lIns="0" tIns="0" rIns="0" bIns="0" rtlCol="0" anchor="t">
            <a:spAutoFit/>
          </a:bodyPr>
          <a:lstStyle/>
          <a:p>
            <a:pPr>
              <a:lnSpc>
                <a:spcPts val="2799"/>
              </a:lnSpc>
              <a:spcBef>
                <a:spcPct val="0"/>
              </a:spcBef>
            </a:pPr>
            <a:r>
              <a:rPr lang="en-US" sz="1999" u="sng">
                <a:solidFill>
                  <a:srgbClr val="000000"/>
                </a:solidFill>
                <a:latin typeface="Montserrat"/>
              </a:rPr>
              <a:t>https://www.youtube.com/watch?v=C37qapV6CbQ</a:t>
            </a:r>
          </a:p>
        </p:txBody>
      </p:sp>
      <p:sp>
        <p:nvSpPr>
          <p:cNvPr id="13" name="Segnaposto numero diapositiva 12"/>
          <p:cNvSpPr>
            <a:spLocks noGrp="1"/>
          </p:cNvSpPr>
          <p:nvPr>
            <p:ph type="sldNum" sz="quarter" idx="12"/>
          </p:nvPr>
        </p:nvSpPr>
        <p:spPr/>
        <p:txBody>
          <a:bodyPr/>
          <a:lstStyle/>
          <a:p>
            <a:fld id="{B6F15528-21DE-4FAA-801E-634DDDAF4B2B}" type="slidenum">
              <a:rPr lang="en-US" smtClean="0"/>
              <a:pPr/>
              <a:t>33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SMARTPHONE EVALUATION</a:t>
            </a:r>
          </a:p>
        </p:txBody>
      </p:sp>
      <p:sp>
        <p:nvSpPr>
          <p:cNvPr id="11" name="TextBox 11"/>
          <p:cNvSpPr txBox="1"/>
          <p:nvPr/>
        </p:nvSpPr>
        <p:spPr>
          <a:xfrm>
            <a:off x="17460764" y="9594826"/>
            <a:ext cx="690395" cy="481330"/>
          </a:xfrm>
          <a:prstGeom prst="rect">
            <a:avLst/>
          </a:prstGeom>
        </p:spPr>
        <p:txBody>
          <a:bodyPr lIns="0" tIns="0" rIns="0" bIns="0" rtlCol="0" anchor="t">
            <a:spAutoFit/>
          </a:bodyPr>
          <a:lstStyle/>
          <a:p>
            <a:pPr algn="ctr">
              <a:lnSpc>
                <a:spcPts val="3919"/>
              </a:lnSpc>
            </a:pPr>
            <a:r>
              <a:rPr lang="en-US" sz="2799">
                <a:solidFill>
                  <a:srgbClr val="DFE1E8"/>
                </a:solidFill>
                <a:latin typeface="Montserrat Classic Bold"/>
              </a:rPr>
              <a:t>35</a:t>
            </a:r>
          </a:p>
        </p:txBody>
      </p:sp>
      <p:sp>
        <p:nvSpPr>
          <p:cNvPr id="12" name="TextBox 12"/>
          <p:cNvSpPr txBox="1"/>
          <p:nvPr/>
        </p:nvSpPr>
        <p:spPr>
          <a:xfrm>
            <a:off x="190500" y="9483066"/>
            <a:ext cx="7454023" cy="328295"/>
          </a:xfrm>
          <a:prstGeom prst="rect">
            <a:avLst/>
          </a:prstGeom>
        </p:spPr>
        <p:txBody>
          <a:bodyPr lIns="0" tIns="0" rIns="0" bIns="0" rtlCol="0" anchor="t">
            <a:spAutoFit/>
          </a:bodyPr>
          <a:lstStyle/>
          <a:p>
            <a:pPr>
              <a:lnSpc>
                <a:spcPts val="2799"/>
              </a:lnSpc>
              <a:spcBef>
                <a:spcPct val="0"/>
              </a:spcBef>
            </a:pPr>
            <a:r>
              <a:rPr lang="en-US" sz="1999" u="sng">
                <a:solidFill>
                  <a:srgbClr val="000000"/>
                </a:solidFill>
                <a:latin typeface="Montserrat"/>
              </a:rPr>
              <a:t>https://www.youtube.com/watch?v=KWb3RNbr7Lk</a:t>
            </a:r>
          </a:p>
        </p:txBody>
      </p:sp>
      <p:sp>
        <p:nvSpPr>
          <p:cNvPr id="13" name="Segnaposto numero diapositiva 12"/>
          <p:cNvSpPr>
            <a:spLocks noGrp="1"/>
          </p:cNvSpPr>
          <p:nvPr>
            <p:ph type="sldNum" sz="quarter" idx="12"/>
          </p:nvPr>
        </p:nvSpPr>
        <p:spPr/>
        <p:txBody>
          <a:bodyPr/>
          <a:lstStyle/>
          <a:p>
            <a:fld id="{B6F15528-21DE-4FAA-801E-634DDDAF4B2B}" type="slidenum">
              <a:rPr lang="en-US" smtClean="0"/>
              <a:pPr/>
              <a:t>34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SMARTPHONE EVALUATION</a:t>
            </a:r>
          </a:p>
        </p:txBody>
      </p:sp>
      <p:sp>
        <p:nvSpPr>
          <p:cNvPr id="11" name="TextBox 11"/>
          <p:cNvSpPr txBox="1"/>
          <p:nvPr/>
        </p:nvSpPr>
        <p:spPr>
          <a:xfrm>
            <a:off x="17460764" y="9594826"/>
            <a:ext cx="690395" cy="481330"/>
          </a:xfrm>
          <a:prstGeom prst="rect">
            <a:avLst/>
          </a:prstGeom>
        </p:spPr>
        <p:txBody>
          <a:bodyPr lIns="0" tIns="0" rIns="0" bIns="0" rtlCol="0" anchor="t">
            <a:spAutoFit/>
          </a:bodyPr>
          <a:lstStyle/>
          <a:p>
            <a:pPr algn="ctr">
              <a:lnSpc>
                <a:spcPts val="3919"/>
              </a:lnSpc>
            </a:pPr>
            <a:r>
              <a:rPr lang="en-US" sz="2799">
                <a:solidFill>
                  <a:srgbClr val="DFE1E8"/>
                </a:solidFill>
                <a:latin typeface="Montserrat Classic Bold"/>
              </a:rPr>
              <a:t>34</a:t>
            </a:r>
          </a:p>
        </p:txBody>
      </p:sp>
      <p:sp>
        <p:nvSpPr>
          <p:cNvPr id="12" name="TextBox 12"/>
          <p:cNvSpPr txBox="1"/>
          <p:nvPr/>
        </p:nvSpPr>
        <p:spPr>
          <a:xfrm>
            <a:off x="190500" y="9483066"/>
            <a:ext cx="7454023" cy="328295"/>
          </a:xfrm>
          <a:prstGeom prst="rect">
            <a:avLst/>
          </a:prstGeom>
        </p:spPr>
        <p:txBody>
          <a:bodyPr lIns="0" tIns="0" rIns="0" bIns="0" rtlCol="0" anchor="t">
            <a:spAutoFit/>
          </a:bodyPr>
          <a:lstStyle/>
          <a:p>
            <a:pPr>
              <a:lnSpc>
                <a:spcPts val="2799"/>
              </a:lnSpc>
              <a:spcBef>
                <a:spcPct val="0"/>
              </a:spcBef>
            </a:pPr>
            <a:r>
              <a:rPr lang="en-US" sz="1999" u="sng">
                <a:solidFill>
                  <a:srgbClr val="000000"/>
                </a:solidFill>
                <a:latin typeface="Montserrat"/>
              </a:rPr>
              <a:t>https://www.youtube.com/watch?v=KWb3RNbr7Lk</a:t>
            </a:r>
          </a:p>
        </p:txBody>
      </p:sp>
      <p:sp>
        <p:nvSpPr>
          <p:cNvPr id="13" name="Segnaposto numero diapositiva 12"/>
          <p:cNvSpPr>
            <a:spLocks noGrp="1"/>
          </p:cNvSpPr>
          <p:nvPr>
            <p:ph type="sldNum" sz="quarter" idx="12"/>
          </p:nvPr>
        </p:nvSpPr>
        <p:spPr/>
        <p:txBody>
          <a:bodyPr/>
          <a:lstStyle/>
          <a:p>
            <a:fld id="{B6F15528-21DE-4FAA-801E-634DDDAF4B2B}" type="slidenum">
              <a:rPr lang="en-US" smtClean="0"/>
              <a:pPr/>
              <a:t>35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245346" y="2365424"/>
            <a:ext cx="1601887" cy="1601887"/>
          </a:xfrm>
          <a:prstGeom prst="rect">
            <a:avLst/>
          </a:prstGeom>
        </p:spPr>
      </p:pic>
      <p:sp>
        <p:nvSpPr>
          <p:cNvPr id="11" name="TextBox 11"/>
          <p:cNvSpPr txBox="1"/>
          <p:nvPr/>
        </p:nvSpPr>
        <p:spPr>
          <a:xfrm>
            <a:off x="4593919" y="2347217"/>
            <a:ext cx="10422308" cy="1581150"/>
          </a:xfrm>
          <a:prstGeom prst="rect">
            <a:avLst/>
          </a:prstGeom>
        </p:spPr>
        <p:txBody>
          <a:bodyPr lIns="0" tIns="0" rIns="0" bIns="0" rtlCol="0" anchor="t">
            <a:spAutoFit/>
          </a:bodyPr>
          <a:lstStyle/>
          <a:p>
            <a:pPr>
              <a:lnSpc>
                <a:spcPts val="4200"/>
              </a:lnSpc>
            </a:pPr>
            <a:r>
              <a:rPr lang="en-US" sz="2999">
                <a:solidFill>
                  <a:srgbClr val="000000"/>
                </a:solidFill>
                <a:latin typeface="Montserrat"/>
              </a:rPr>
              <a:t>QUANTITATIVE AND QUALITATIVE EVALUATION PROVED THAT THE AUGMENTATION STRATEGY </a:t>
            </a:r>
          </a:p>
          <a:p>
            <a:pPr>
              <a:lnSpc>
                <a:spcPts val="4199"/>
              </a:lnSpc>
            </a:pPr>
            <a:r>
              <a:rPr lang="en-US" sz="2999">
                <a:solidFill>
                  <a:srgbClr val="000000"/>
                </a:solidFill>
                <a:latin typeface="Montserrat"/>
              </a:rPr>
              <a:t>IS ABLE TO ENHANCE MODEL'S GENERALIZATION </a:t>
            </a:r>
          </a:p>
        </p:txBody>
      </p:sp>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291122" y="4697462"/>
            <a:ext cx="1510334" cy="1516019"/>
          </a:xfrm>
          <a:prstGeom prst="rect">
            <a:avLst/>
          </a:prstGeom>
        </p:spPr>
      </p:pic>
      <p:sp>
        <p:nvSpPr>
          <p:cNvPr id="13" name="TextBox 13"/>
          <p:cNvSpPr txBox="1"/>
          <p:nvPr/>
        </p:nvSpPr>
        <p:spPr>
          <a:xfrm>
            <a:off x="4579141" y="4632330"/>
            <a:ext cx="11355758" cy="1581150"/>
          </a:xfrm>
          <a:prstGeom prst="rect">
            <a:avLst/>
          </a:prstGeom>
        </p:spPr>
        <p:txBody>
          <a:bodyPr lIns="0" tIns="0" rIns="0" bIns="0" rtlCol="0" anchor="t">
            <a:spAutoFit/>
          </a:bodyPr>
          <a:lstStyle/>
          <a:p>
            <a:pPr>
              <a:lnSpc>
                <a:spcPts val="4200"/>
              </a:lnSpc>
            </a:pPr>
            <a:r>
              <a:rPr lang="en-US" sz="3000">
                <a:solidFill>
                  <a:srgbClr val="000000"/>
                </a:solidFill>
                <a:latin typeface="Montserrat"/>
              </a:rPr>
              <a:t>BOTH BACKGROUND REPLACEMENT AND </a:t>
            </a:r>
          </a:p>
          <a:p>
            <a:pPr>
              <a:lnSpc>
                <a:spcPts val="4200"/>
              </a:lnSpc>
            </a:pPr>
            <a:r>
              <a:rPr lang="en-US" sz="3000">
                <a:solidFill>
                  <a:srgbClr val="000000"/>
                </a:solidFill>
                <a:latin typeface="Montserrat"/>
              </a:rPr>
              <a:t>CLASSIC IMAGE AUGMENTATION ARE </a:t>
            </a:r>
          </a:p>
          <a:p>
            <a:pPr>
              <a:lnSpc>
                <a:spcPts val="4200"/>
              </a:lnSpc>
            </a:pPr>
            <a:r>
              <a:rPr lang="en-US" sz="3000">
                <a:solidFill>
                  <a:srgbClr val="000000"/>
                </a:solidFill>
                <a:latin typeface="Montserrat"/>
              </a:rPr>
              <a:t>REQUIRED TO OBTAIN ROBUST RESULTS</a:t>
            </a:r>
          </a:p>
        </p:txBody>
      </p:sp>
      <p:sp>
        <p:nvSpPr>
          <p:cNvPr id="14" name="TextBox 14"/>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CONCLUSIONS</a:t>
            </a:r>
          </a:p>
        </p:txBody>
      </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2438035" y="6823080"/>
            <a:ext cx="1210501" cy="1830626"/>
          </a:xfrm>
          <a:prstGeom prst="rect">
            <a:avLst/>
          </a:prstGeom>
        </p:spPr>
      </p:pic>
      <p:sp>
        <p:nvSpPr>
          <p:cNvPr id="16" name="TextBox 16"/>
          <p:cNvSpPr txBox="1"/>
          <p:nvPr/>
        </p:nvSpPr>
        <p:spPr>
          <a:xfrm>
            <a:off x="17460764" y="9594826"/>
            <a:ext cx="690395" cy="481330"/>
          </a:xfrm>
          <a:prstGeom prst="rect">
            <a:avLst/>
          </a:prstGeom>
        </p:spPr>
        <p:txBody>
          <a:bodyPr lIns="0" tIns="0" rIns="0" bIns="0" rtlCol="0" anchor="t">
            <a:spAutoFit/>
          </a:bodyPr>
          <a:lstStyle/>
          <a:p>
            <a:pPr algn="ctr">
              <a:lnSpc>
                <a:spcPts val="3919"/>
              </a:lnSpc>
            </a:pPr>
            <a:r>
              <a:rPr lang="en-US" sz="2799">
                <a:solidFill>
                  <a:srgbClr val="DFE1E8"/>
                </a:solidFill>
                <a:latin typeface="Montserrat Classic Bold"/>
              </a:rPr>
              <a:t>36</a:t>
            </a:r>
          </a:p>
        </p:txBody>
      </p:sp>
      <p:sp>
        <p:nvSpPr>
          <p:cNvPr id="17" name="TextBox 17"/>
          <p:cNvSpPr txBox="1"/>
          <p:nvPr/>
        </p:nvSpPr>
        <p:spPr>
          <a:xfrm>
            <a:off x="4579141" y="7185943"/>
            <a:ext cx="10955708" cy="1047750"/>
          </a:xfrm>
          <a:prstGeom prst="rect">
            <a:avLst/>
          </a:prstGeom>
        </p:spPr>
        <p:txBody>
          <a:bodyPr lIns="0" tIns="0" rIns="0" bIns="0" rtlCol="0" anchor="t">
            <a:spAutoFit/>
          </a:bodyPr>
          <a:lstStyle/>
          <a:p>
            <a:pPr>
              <a:lnSpc>
                <a:spcPts val="4200"/>
              </a:lnSpc>
            </a:pPr>
            <a:r>
              <a:rPr lang="en-US" sz="3000">
                <a:solidFill>
                  <a:srgbClr val="000000"/>
                </a:solidFill>
                <a:latin typeface="Montserrat"/>
              </a:rPr>
              <a:t>OUR APPROACH IS EXTENDABLE TO OTHER TASKS WHICH REQUIRES OBJECT OR HUMAN RECOGNITION</a:t>
            </a:r>
          </a:p>
        </p:txBody>
      </p:sp>
      <p:sp>
        <p:nvSpPr>
          <p:cNvPr id="18" name="Segnaposto numero diapositiva 17"/>
          <p:cNvSpPr>
            <a:spLocks noGrp="1"/>
          </p:cNvSpPr>
          <p:nvPr>
            <p:ph type="sldNum" sz="quarter" idx="12"/>
          </p:nvPr>
        </p:nvSpPr>
        <p:spPr/>
        <p:txBody>
          <a:bodyPr/>
          <a:lstStyle/>
          <a:p>
            <a:fld id="{B6F15528-21DE-4FAA-801E-634DDDAF4B2B}" type="slidenum">
              <a:rPr lang="en-US" smtClean="0"/>
              <a:pPr/>
              <a:t>36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383030" y="2721610"/>
            <a:ext cx="15521940" cy="2326640"/>
          </a:xfrm>
          <a:prstGeom prst="rect">
            <a:avLst/>
          </a:prstGeom>
        </p:spPr>
        <p:txBody>
          <a:bodyPr lIns="0" tIns="0" rIns="0" bIns="0" rtlCol="0" anchor="t">
            <a:spAutoFit/>
          </a:bodyPr>
          <a:lstStyle/>
          <a:p>
            <a:pPr marL="755651" lvl="1" indent="-377825" algn="just">
              <a:lnSpc>
                <a:spcPts val="4900"/>
              </a:lnSpc>
              <a:buFont typeface="Arial"/>
              <a:buChar char="•"/>
            </a:pPr>
            <a:r>
              <a:rPr lang="en-US" sz="3500">
                <a:solidFill>
                  <a:srgbClr val="000000"/>
                </a:solidFill>
                <a:latin typeface="Montserrat"/>
              </a:rPr>
              <a:t>TEST THE MODEL ON THE </a:t>
            </a:r>
            <a:r>
              <a:rPr lang="en-US" sz="3500">
                <a:solidFill>
                  <a:srgbClr val="000000"/>
                </a:solidFill>
                <a:latin typeface="Montserrat Bold"/>
              </a:rPr>
              <a:t>REAL DRONE</a:t>
            </a:r>
          </a:p>
          <a:p>
            <a:pPr marL="755651" lvl="1" indent="-377825" algn="just">
              <a:lnSpc>
                <a:spcPts val="8750"/>
              </a:lnSpc>
              <a:buFont typeface="Arial"/>
              <a:buChar char="•"/>
            </a:pPr>
            <a:r>
              <a:rPr lang="en-US" sz="3500">
                <a:solidFill>
                  <a:srgbClr val="000000"/>
                </a:solidFill>
                <a:latin typeface="Montserrat"/>
              </a:rPr>
              <a:t>FURTHER </a:t>
            </a:r>
            <a:r>
              <a:rPr lang="en-US" sz="3500">
                <a:solidFill>
                  <a:srgbClr val="000000"/>
                </a:solidFill>
                <a:latin typeface="Montserrat Bold"/>
              </a:rPr>
              <a:t>INTERPRETATION </a:t>
            </a:r>
            <a:r>
              <a:rPr lang="en-US" sz="3500">
                <a:solidFill>
                  <a:srgbClr val="000000"/>
                </a:solidFill>
                <a:latin typeface="Montserrat"/>
              </a:rPr>
              <a:t>ON THE NEW MODEL</a:t>
            </a:r>
          </a:p>
          <a:p>
            <a:pPr marL="755650" lvl="1" indent="-377825" algn="just">
              <a:lnSpc>
                <a:spcPts val="4900"/>
              </a:lnSpc>
              <a:buFont typeface="Arial"/>
              <a:buChar char="•"/>
            </a:pPr>
            <a:r>
              <a:rPr lang="en-US" sz="3500">
                <a:solidFill>
                  <a:srgbClr val="000000"/>
                </a:solidFill>
                <a:latin typeface="Montserrat"/>
              </a:rPr>
              <a:t>TEST THE AUGMENTATION STRATEGY ON </a:t>
            </a:r>
            <a:r>
              <a:rPr lang="en-US" sz="3500">
                <a:solidFill>
                  <a:srgbClr val="000000"/>
                </a:solidFill>
                <a:latin typeface="Montserrat Bold"/>
              </a:rPr>
              <a:t>DIFFERENT DRONES</a:t>
            </a:r>
          </a:p>
        </p:txBody>
      </p:sp>
      <p:pic>
        <p:nvPicPr>
          <p:cNvPr id="11" name="Picture 11"/>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8410361" y="6116904"/>
            <a:ext cx="4841892" cy="2705407"/>
          </a:xfrm>
          <a:prstGeom prst="rect">
            <a:avLst/>
          </a:prstGeom>
        </p:spPr>
      </p:pic>
      <p:pic>
        <p:nvPicPr>
          <p:cNvPr id="12" name="Picture 1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328336" y="6997089"/>
            <a:ext cx="1825222" cy="1825222"/>
          </a:xfrm>
          <a:prstGeom prst="rect">
            <a:avLst/>
          </a:prstGeom>
        </p:spPr>
      </p:pic>
      <p:sp>
        <p:nvSpPr>
          <p:cNvPr id="13" name="TextBox 13"/>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FUTURE WORKS</a:t>
            </a:r>
          </a:p>
        </p:txBody>
      </p:sp>
      <p:sp>
        <p:nvSpPr>
          <p:cNvPr id="14" name="TextBox 14"/>
          <p:cNvSpPr txBox="1"/>
          <p:nvPr/>
        </p:nvSpPr>
        <p:spPr>
          <a:xfrm>
            <a:off x="17460764" y="9594826"/>
            <a:ext cx="690395" cy="481330"/>
          </a:xfrm>
          <a:prstGeom prst="rect">
            <a:avLst/>
          </a:prstGeom>
        </p:spPr>
        <p:txBody>
          <a:bodyPr lIns="0" tIns="0" rIns="0" bIns="0" rtlCol="0" anchor="t">
            <a:spAutoFit/>
          </a:bodyPr>
          <a:lstStyle/>
          <a:p>
            <a:pPr algn="ctr">
              <a:lnSpc>
                <a:spcPts val="3919"/>
              </a:lnSpc>
            </a:pPr>
            <a:r>
              <a:rPr lang="en-US" sz="2799">
                <a:solidFill>
                  <a:srgbClr val="DFE1E8"/>
                </a:solidFill>
                <a:latin typeface="Montserrat Classic Bold"/>
              </a:rPr>
              <a:t>37</a:t>
            </a:r>
          </a:p>
        </p:txBody>
      </p:sp>
      <p:sp>
        <p:nvSpPr>
          <p:cNvPr id="15" name="Segnaposto numero diapositiva 14"/>
          <p:cNvSpPr>
            <a:spLocks noGrp="1"/>
          </p:cNvSpPr>
          <p:nvPr>
            <p:ph type="sldNum" sz="quarter" idx="12"/>
          </p:nvPr>
        </p:nvSpPr>
        <p:spPr/>
        <p:txBody>
          <a:bodyPr/>
          <a:lstStyle/>
          <a:p>
            <a:fld id="{B6F15528-21DE-4FAA-801E-634DDDAF4B2B}" type="slidenum">
              <a:rPr lang="en-US" smtClean="0"/>
              <a:pPr/>
              <a:t>37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6238597" y="1028700"/>
            <a:ext cx="2080798" cy="2054788"/>
          </a:xfrm>
          <a:prstGeom prst="rect">
            <a:avLst/>
          </a:prstGeom>
        </p:spPr>
      </p:pic>
      <p:pic>
        <p:nvPicPr>
          <p:cNvPr id="3" name="Picture 3"/>
          <p:cNvPicPr>
            <a:picLocks noChangeAspect="1"/>
          </p:cNvPicPr>
          <p:nvPr/>
        </p:nvPicPr>
        <p:blipFill>
          <a:blip r:embed="rId4"/>
          <a:srcRect/>
          <a:stretch>
            <a:fillRect/>
          </a:stretch>
        </p:blipFill>
        <p:spPr>
          <a:xfrm>
            <a:off x="9989213" y="1028700"/>
            <a:ext cx="2060190" cy="2054788"/>
          </a:xfrm>
          <a:prstGeom prst="rect">
            <a:avLst/>
          </a:prstGeom>
        </p:spPr>
      </p:pic>
      <p:sp>
        <p:nvSpPr>
          <p:cNvPr id="4" name="TextBox 4"/>
          <p:cNvSpPr txBox="1"/>
          <p:nvPr/>
        </p:nvSpPr>
        <p:spPr>
          <a:xfrm>
            <a:off x="3123783" y="4513580"/>
            <a:ext cx="12040434" cy="861695"/>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Montserrat Classic Bold"/>
              </a:rPr>
              <a:t>THANKS FOR YOUR KIND ATTENTION</a:t>
            </a:r>
          </a:p>
        </p:txBody>
      </p:sp>
      <p:sp>
        <p:nvSpPr>
          <p:cNvPr id="5" name="TextBox 5"/>
          <p:cNvSpPr txBox="1"/>
          <p:nvPr/>
        </p:nvSpPr>
        <p:spPr>
          <a:xfrm>
            <a:off x="1557228" y="7139868"/>
            <a:ext cx="2112586" cy="370840"/>
          </a:xfrm>
          <a:prstGeom prst="rect">
            <a:avLst/>
          </a:prstGeom>
        </p:spPr>
        <p:txBody>
          <a:bodyPr lIns="0" tIns="0" rIns="0" bIns="0" rtlCol="0" anchor="t">
            <a:spAutoFit/>
          </a:bodyPr>
          <a:lstStyle/>
          <a:p>
            <a:pPr algn="r">
              <a:lnSpc>
                <a:spcPts val="3079"/>
              </a:lnSpc>
              <a:spcBef>
                <a:spcPct val="0"/>
              </a:spcBef>
            </a:pPr>
            <a:r>
              <a:rPr lang="en-US" sz="2199">
                <a:solidFill>
                  <a:srgbClr val="000000"/>
                </a:solidFill>
                <a:latin typeface="Montserrat Bold"/>
              </a:rPr>
              <a:t>Supervisors: </a:t>
            </a:r>
          </a:p>
        </p:txBody>
      </p:sp>
      <p:sp>
        <p:nvSpPr>
          <p:cNvPr id="6" name="TextBox 6"/>
          <p:cNvSpPr txBox="1"/>
          <p:nvPr/>
        </p:nvSpPr>
        <p:spPr>
          <a:xfrm>
            <a:off x="3852694" y="7139868"/>
            <a:ext cx="3140273" cy="759460"/>
          </a:xfrm>
          <a:prstGeom prst="rect">
            <a:avLst/>
          </a:prstGeom>
        </p:spPr>
        <p:txBody>
          <a:bodyPr lIns="0" tIns="0" rIns="0" bIns="0" rtlCol="0" anchor="t">
            <a:spAutoFit/>
          </a:bodyPr>
          <a:lstStyle/>
          <a:p>
            <a:pPr>
              <a:lnSpc>
                <a:spcPts val="3079"/>
              </a:lnSpc>
              <a:spcBef>
                <a:spcPct val="0"/>
              </a:spcBef>
            </a:pPr>
            <a:r>
              <a:rPr lang="en-US" sz="2199">
                <a:solidFill>
                  <a:srgbClr val="000000"/>
                </a:solidFill>
                <a:latin typeface="Montserrat"/>
              </a:rPr>
              <a:t>Prof. Alessandro Giusti</a:t>
            </a:r>
          </a:p>
          <a:p>
            <a:pPr>
              <a:lnSpc>
                <a:spcPts val="3079"/>
              </a:lnSpc>
              <a:spcBef>
                <a:spcPct val="0"/>
              </a:spcBef>
            </a:pPr>
            <a:r>
              <a:rPr lang="en-US" sz="2199">
                <a:solidFill>
                  <a:srgbClr val="000000"/>
                </a:solidFill>
                <a:latin typeface="Montserrat"/>
              </a:rPr>
              <a:t>Prof. Giovanni Denaro</a:t>
            </a:r>
          </a:p>
        </p:txBody>
      </p:sp>
      <p:sp>
        <p:nvSpPr>
          <p:cNvPr id="7" name="TextBox 7"/>
          <p:cNvSpPr txBox="1"/>
          <p:nvPr/>
        </p:nvSpPr>
        <p:spPr>
          <a:xfrm>
            <a:off x="1557228" y="8083478"/>
            <a:ext cx="2129671" cy="370840"/>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Montserrat Bold"/>
              </a:rPr>
              <a:t>Co-Supervisor: </a:t>
            </a:r>
          </a:p>
        </p:txBody>
      </p:sp>
      <p:sp>
        <p:nvSpPr>
          <p:cNvPr id="8" name="TextBox 8"/>
          <p:cNvSpPr txBox="1"/>
          <p:nvPr/>
        </p:nvSpPr>
        <p:spPr>
          <a:xfrm>
            <a:off x="3852694" y="8083478"/>
            <a:ext cx="3015853" cy="370840"/>
          </a:xfrm>
          <a:prstGeom prst="rect">
            <a:avLst/>
          </a:prstGeom>
        </p:spPr>
        <p:txBody>
          <a:bodyPr lIns="0" tIns="0" rIns="0" bIns="0" rtlCol="0" anchor="t">
            <a:spAutoFit/>
          </a:bodyPr>
          <a:lstStyle/>
          <a:p>
            <a:pPr algn="ctr">
              <a:lnSpc>
                <a:spcPts val="3079"/>
              </a:lnSpc>
              <a:spcBef>
                <a:spcPct val="0"/>
              </a:spcBef>
            </a:pPr>
            <a:r>
              <a:rPr lang="en-US" sz="2199">
                <a:solidFill>
                  <a:srgbClr val="000000"/>
                </a:solidFill>
                <a:latin typeface="Montserrat"/>
              </a:rPr>
              <a:t>Dr. Dario Mantegazza</a:t>
            </a:r>
          </a:p>
        </p:txBody>
      </p:sp>
      <p:sp>
        <p:nvSpPr>
          <p:cNvPr id="9" name="TextBox 9"/>
          <p:cNvSpPr txBox="1"/>
          <p:nvPr/>
        </p:nvSpPr>
        <p:spPr>
          <a:xfrm>
            <a:off x="12610826" y="7139868"/>
            <a:ext cx="4104154" cy="370840"/>
          </a:xfrm>
          <a:prstGeom prst="rect">
            <a:avLst/>
          </a:prstGeom>
        </p:spPr>
        <p:txBody>
          <a:bodyPr lIns="0" tIns="0" rIns="0" bIns="0" rtlCol="0" anchor="t">
            <a:spAutoFit/>
          </a:bodyPr>
          <a:lstStyle/>
          <a:p>
            <a:pPr algn="r">
              <a:lnSpc>
                <a:spcPts val="3079"/>
              </a:lnSpc>
              <a:spcBef>
                <a:spcPct val="0"/>
              </a:spcBef>
            </a:pPr>
            <a:r>
              <a:rPr lang="en-US" sz="2199">
                <a:solidFill>
                  <a:srgbClr val="000000"/>
                </a:solidFill>
                <a:latin typeface="Montserrat"/>
              </a:rPr>
              <a:t>Master Thesis by</a:t>
            </a:r>
          </a:p>
        </p:txBody>
      </p:sp>
      <p:sp>
        <p:nvSpPr>
          <p:cNvPr id="10" name="TextBox 10"/>
          <p:cNvSpPr txBox="1"/>
          <p:nvPr/>
        </p:nvSpPr>
        <p:spPr>
          <a:xfrm>
            <a:off x="12610826" y="7527218"/>
            <a:ext cx="4123204" cy="913130"/>
          </a:xfrm>
          <a:prstGeom prst="rect">
            <a:avLst/>
          </a:prstGeom>
        </p:spPr>
        <p:txBody>
          <a:bodyPr lIns="0" tIns="0" rIns="0" bIns="0" rtlCol="0" anchor="t">
            <a:spAutoFit/>
          </a:bodyPr>
          <a:lstStyle/>
          <a:p>
            <a:pPr algn="r">
              <a:lnSpc>
                <a:spcPts val="4200"/>
              </a:lnSpc>
            </a:pPr>
            <a:r>
              <a:rPr lang="en-US" sz="3000">
                <a:solidFill>
                  <a:srgbClr val="000000"/>
                </a:solidFill>
                <a:latin typeface="Montserrat Bold"/>
              </a:rPr>
              <a:t>MARCO FERRI</a:t>
            </a:r>
          </a:p>
          <a:p>
            <a:pPr algn="r">
              <a:lnSpc>
                <a:spcPts val="3079"/>
              </a:lnSpc>
              <a:spcBef>
                <a:spcPct val="0"/>
              </a:spcBef>
            </a:pPr>
            <a:r>
              <a:rPr lang="en-US" sz="3000">
                <a:solidFill>
                  <a:srgbClr val="000000"/>
                </a:solidFill>
                <a:latin typeface="Montserrat"/>
              </a:rPr>
              <a:t>I</a:t>
            </a:r>
            <a:r>
              <a:rPr lang="en-US" sz="2200">
                <a:solidFill>
                  <a:srgbClr val="000000"/>
                </a:solidFill>
                <a:latin typeface="Montserrat"/>
              </a:rPr>
              <a:t>D 80730</a:t>
            </a:r>
          </a:p>
        </p:txBody>
      </p:sp>
      <p:sp>
        <p:nvSpPr>
          <p:cNvPr id="19" name="Segnaposto numero diapositiva 18"/>
          <p:cNvSpPr>
            <a:spLocks noGrp="1"/>
          </p:cNvSpPr>
          <p:nvPr>
            <p:ph type="sldNum" sz="quarter" idx="12"/>
          </p:nvPr>
        </p:nvSpPr>
        <p:spPr/>
        <p:txBody>
          <a:bodyPr/>
          <a:lstStyle/>
          <a:p>
            <a:fld id="{B6F15528-21DE-4FAA-801E-634DDDAF4B2B}" type="slidenum">
              <a:rPr lang="en-US" smtClean="0"/>
              <a:pPr/>
              <a:t>38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1976D2"/>
        </a:solidFill>
        <a:effectLst/>
      </p:bgPr>
    </p:bg>
    <p:spTree>
      <p:nvGrpSpPr>
        <p:cNvPr id="1" name=""/>
        <p:cNvGrpSpPr/>
        <p:nvPr/>
      </p:nvGrpSpPr>
      <p:grpSpPr>
        <a:xfrm>
          <a:off x="0" y="0"/>
          <a:ext cx="0" cy="0"/>
          <a:chOff x="0" y="0"/>
          <a:chExt cx="0" cy="0"/>
        </a:xfrm>
      </p:grpSpPr>
      <p:sp>
        <p:nvSpPr>
          <p:cNvPr id="2" name="TextBox 2"/>
          <p:cNvSpPr txBox="1"/>
          <p:nvPr/>
        </p:nvSpPr>
        <p:spPr>
          <a:xfrm>
            <a:off x="5935980" y="4523105"/>
            <a:ext cx="6416040" cy="839470"/>
          </a:xfrm>
          <a:prstGeom prst="rect">
            <a:avLst/>
          </a:prstGeom>
        </p:spPr>
        <p:txBody>
          <a:bodyPr lIns="0" tIns="0" rIns="0" bIns="0" rtlCol="0" anchor="t">
            <a:spAutoFit/>
          </a:bodyPr>
          <a:lstStyle/>
          <a:p>
            <a:pPr algn="ctr">
              <a:lnSpc>
                <a:spcPts val="6860"/>
              </a:lnSpc>
              <a:spcBef>
                <a:spcPct val="0"/>
              </a:spcBef>
            </a:pPr>
            <a:r>
              <a:rPr lang="en-US" sz="4900">
                <a:solidFill>
                  <a:srgbClr val="FFFFFF"/>
                </a:solidFill>
                <a:latin typeface="Montserrat Classic Bold"/>
              </a:rPr>
              <a:t>ADDITIONAL SLIDES</a:t>
            </a:r>
          </a:p>
        </p:txBody>
      </p:sp>
      <p:grpSp>
        <p:nvGrpSpPr>
          <p:cNvPr id="3" name="Group 3"/>
          <p:cNvGrpSpPr/>
          <p:nvPr/>
        </p:nvGrpSpPr>
        <p:grpSpPr>
          <a:xfrm rot="267267">
            <a:off x="-856810" y="9217651"/>
            <a:ext cx="19589356" cy="1757698"/>
            <a:chOff x="0" y="0"/>
            <a:chExt cx="9016804" cy="809052"/>
          </a:xfrm>
        </p:grpSpPr>
        <p:sp>
          <p:nvSpPr>
            <p:cNvPr id="4" name="Freeform 4"/>
            <p:cNvSpPr/>
            <p:nvPr/>
          </p:nvSpPr>
          <p:spPr>
            <a:xfrm>
              <a:off x="0" y="0"/>
              <a:ext cx="9016805" cy="809052"/>
            </a:xfrm>
            <a:custGeom>
              <a:avLst/>
              <a:gdLst/>
              <a:ahLst/>
              <a:cxnLst/>
              <a:rect l="l" t="t" r="r" b="b"/>
              <a:pathLst>
                <a:path w="9016805" h="809052">
                  <a:moveTo>
                    <a:pt x="0" y="0"/>
                  </a:moveTo>
                  <a:lnTo>
                    <a:pt x="9016805" y="0"/>
                  </a:lnTo>
                  <a:lnTo>
                    <a:pt x="9016805" y="809052"/>
                  </a:lnTo>
                  <a:lnTo>
                    <a:pt x="0" y="809052"/>
                  </a:lnTo>
                  <a:close/>
                </a:path>
              </a:pathLst>
            </a:custGeom>
            <a:solidFill>
              <a:srgbClr val="32435B"/>
            </a:solidFill>
          </p:spPr>
        </p:sp>
      </p:grpSp>
      <p:grpSp>
        <p:nvGrpSpPr>
          <p:cNvPr id="5" name="Group 5"/>
          <p:cNvGrpSpPr/>
          <p:nvPr/>
        </p:nvGrpSpPr>
        <p:grpSpPr>
          <a:xfrm rot="267267">
            <a:off x="-856810" y="-688349"/>
            <a:ext cx="19589356" cy="1757698"/>
            <a:chOff x="0" y="0"/>
            <a:chExt cx="9016804" cy="809052"/>
          </a:xfrm>
        </p:grpSpPr>
        <p:sp>
          <p:nvSpPr>
            <p:cNvPr id="6" name="Freeform 6"/>
            <p:cNvSpPr/>
            <p:nvPr/>
          </p:nvSpPr>
          <p:spPr>
            <a:xfrm>
              <a:off x="0" y="0"/>
              <a:ext cx="9016805" cy="809052"/>
            </a:xfrm>
            <a:custGeom>
              <a:avLst/>
              <a:gdLst/>
              <a:ahLst/>
              <a:cxnLst/>
              <a:rect l="l" t="t" r="r" b="b"/>
              <a:pathLst>
                <a:path w="9016805" h="809052">
                  <a:moveTo>
                    <a:pt x="0" y="0"/>
                  </a:moveTo>
                  <a:lnTo>
                    <a:pt x="9016805" y="0"/>
                  </a:lnTo>
                  <a:lnTo>
                    <a:pt x="9016805" y="809052"/>
                  </a:lnTo>
                  <a:lnTo>
                    <a:pt x="0" y="809052"/>
                  </a:lnTo>
                  <a:close/>
                </a:path>
              </a:pathLst>
            </a:custGeom>
            <a:solidFill>
              <a:srgbClr val="32435B"/>
            </a:solidFill>
          </p:spPr>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3209345">
            <a:off x="15661836" y="533928"/>
            <a:ext cx="5252328" cy="1214523"/>
            <a:chOff x="0" y="0"/>
            <a:chExt cx="2417599" cy="559034"/>
          </a:xfrm>
        </p:grpSpPr>
        <p:sp>
          <p:nvSpPr>
            <p:cNvPr id="3" name="Freeform 3"/>
            <p:cNvSpPr/>
            <p:nvPr/>
          </p:nvSpPr>
          <p:spPr>
            <a:xfrm>
              <a:off x="0" y="0"/>
              <a:ext cx="2417599" cy="559034"/>
            </a:xfrm>
            <a:custGeom>
              <a:avLst/>
              <a:gdLst/>
              <a:ahLst/>
              <a:cxnLst/>
              <a:rect l="l" t="t" r="r" b="b"/>
              <a:pathLst>
                <a:path w="2417599" h="559034">
                  <a:moveTo>
                    <a:pt x="0" y="0"/>
                  </a:moveTo>
                  <a:lnTo>
                    <a:pt x="2417599" y="0"/>
                  </a:lnTo>
                  <a:lnTo>
                    <a:pt x="2417599" y="559034"/>
                  </a:lnTo>
                  <a:lnTo>
                    <a:pt x="0" y="559034"/>
                  </a:lnTo>
                  <a:close/>
                </a:path>
              </a:pathLst>
            </a:custGeom>
            <a:solidFill>
              <a:srgbClr val="DFE1E8"/>
            </a:solidFill>
          </p:spPr>
        </p:sp>
      </p:grpSp>
      <p:grpSp>
        <p:nvGrpSpPr>
          <p:cNvPr id="4" name="Group 4"/>
          <p:cNvGrpSpPr/>
          <p:nvPr/>
        </p:nvGrpSpPr>
        <p:grpSpPr>
          <a:xfrm rot="876727">
            <a:off x="13748682" y="-896197"/>
            <a:ext cx="5703518" cy="1339626"/>
            <a:chOff x="0" y="0"/>
            <a:chExt cx="2625278" cy="616618"/>
          </a:xfrm>
        </p:grpSpPr>
        <p:sp>
          <p:nvSpPr>
            <p:cNvPr id="5" name="Freeform 5"/>
            <p:cNvSpPr/>
            <p:nvPr/>
          </p:nvSpPr>
          <p:spPr>
            <a:xfrm>
              <a:off x="0" y="0"/>
              <a:ext cx="2625278" cy="616618"/>
            </a:xfrm>
            <a:custGeom>
              <a:avLst/>
              <a:gdLst/>
              <a:ahLst/>
              <a:cxnLst/>
              <a:rect l="l" t="t" r="r" b="b"/>
              <a:pathLst>
                <a:path w="2625278" h="616618">
                  <a:moveTo>
                    <a:pt x="0" y="0"/>
                  </a:moveTo>
                  <a:lnTo>
                    <a:pt x="2625278" y="0"/>
                  </a:lnTo>
                  <a:lnTo>
                    <a:pt x="2625278" y="616618"/>
                  </a:lnTo>
                  <a:lnTo>
                    <a:pt x="0" y="616618"/>
                  </a:lnTo>
                  <a:close/>
                </a:path>
              </a:pathLst>
            </a:custGeom>
            <a:solidFill>
              <a:srgbClr val="231F20"/>
            </a:solidFill>
          </p:spPr>
        </p:sp>
      </p:grpSp>
      <p:grpSp>
        <p:nvGrpSpPr>
          <p:cNvPr id="6" name="Group 6"/>
          <p:cNvGrpSpPr/>
          <p:nvPr/>
        </p:nvGrpSpPr>
        <p:grpSpPr>
          <a:xfrm rot="876727">
            <a:off x="-837845" y="9389101"/>
            <a:ext cx="4158000" cy="1757698"/>
            <a:chOff x="0" y="0"/>
            <a:chExt cx="1913890" cy="809052"/>
          </a:xfrm>
        </p:grpSpPr>
        <p:sp>
          <p:nvSpPr>
            <p:cNvPr id="7" name="Freeform 7"/>
            <p:cNvSpPr/>
            <p:nvPr/>
          </p:nvSpPr>
          <p:spPr>
            <a:xfrm>
              <a:off x="0" y="0"/>
              <a:ext cx="1913890" cy="809052"/>
            </a:xfrm>
            <a:custGeom>
              <a:avLst/>
              <a:gdLst/>
              <a:ahLst/>
              <a:cxnLst/>
              <a:rect l="l" t="t" r="r" b="b"/>
              <a:pathLst>
                <a:path w="1913890" h="809052">
                  <a:moveTo>
                    <a:pt x="0" y="0"/>
                  </a:moveTo>
                  <a:lnTo>
                    <a:pt x="1913890" y="0"/>
                  </a:lnTo>
                  <a:lnTo>
                    <a:pt x="1913890" y="809052"/>
                  </a:lnTo>
                  <a:lnTo>
                    <a:pt x="0" y="809052"/>
                  </a:lnTo>
                  <a:close/>
                </a:path>
              </a:pathLst>
            </a:custGeom>
            <a:solidFill>
              <a:srgbClr val="DFE1E8"/>
            </a:solidFill>
          </p:spPr>
        </p:sp>
      </p:grpSp>
      <p:grpSp>
        <p:nvGrpSpPr>
          <p:cNvPr id="8" name="Group 8"/>
          <p:cNvGrpSpPr/>
          <p:nvPr/>
        </p:nvGrpSpPr>
        <p:grpSpPr>
          <a:xfrm rot="5296602">
            <a:off x="8654914" y="866184"/>
            <a:ext cx="2270762" cy="19893465"/>
            <a:chOff x="0" y="0"/>
            <a:chExt cx="1045211" cy="9156783"/>
          </a:xfrm>
        </p:grpSpPr>
        <p:sp>
          <p:nvSpPr>
            <p:cNvPr id="9" name="Freeform 9"/>
            <p:cNvSpPr/>
            <p:nvPr/>
          </p:nvSpPr>
          <p:spPr>
            <a:xfrm>
              <a:off x="0" y="0"/>
              <a:ext cx="1045211" cy="9156783"/>
            </a:xfrm>
            <a:custGeom>
              <a:avLst/>
              <a:gdLst/>
              <a:ahLst/>
              <a:cxnLst/>
              <a:rect l="l" t="t" r="r" b="b"/>
              <a:pathLst>
                <a:path w="1045211" h="9156783">
                  <a:moveTo>
                    <a:pt x="0" y="0"/>
                  </a:moveTo>
                  <a:lnTo>
                    <a:pt x="1045211" y="0"/>
                  </a:lnTo>
                  <a:lnTo>
                    <a:pt x="1045211" y="9156783"/>
                  </a:lnTo>
                  <a:lnTo>
                    <a:pt x="0" y="9156783"/>
                  </a:lnTo>
                  <a:close/>
                </a:path>
              </a:pathLst>
            </a:custGeom>
            <a:solidFill>
              <a:srgbClr val="231F20"/>
            </a:solidFill>
          </p:spPr>
        </p:sp>
      </p:grpSp>
      <p:sp>
        <p:nvSpPr>
          <p:cNvPr id="13" name="TextBox 13"/>
          <p:cNvSpPr txBox="1"/>
          <p:nvPr/>
        </p:nvSpPr>
        <p:spPr>
          <a:xfrm>
            <a:off x="1383030" y="57122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OUR CONTRIBUTION</a:t>
            </a:r>
          </a:p>
        </p:txBody>
      </p:sp>
      <p:sp>
        <p:nvSpPr>
          <p:cNvPr id="14" name="TextBox 14"/>
          <p:cNvSpPr txBox="1"/>
          <p:nvPr/>
        </p:nvSpPr>
        <p:spPr>
          <a:xfrm>
            <a:off x="629882" y="5429250"/>
            <a:ext cx="5346581" cy="1391920"/>
          </a:xfrm>
          <a:prstGeom prst="rect">
            <a:avLst/>
          </a:prstGeom>
        </p:spPr>
        <p:txBody>
          <a:bodyPr lIns="0" tIns="0" rIns="0" bIns="0" rtlCol="0" anchor="t">
            <a:spAutoFit/>
          </a:bodyPr>
          <a:lstStyle/>
          <a:p>
            <a:pPr algn="ctr">
              <a:lnSpc>
                <a:spcPts val="5600"/>
              </a:lnSpc>
            </a:pPr>
            <a:r>
              <a:rPr lang="en-US" sz="4000">
                <a:solidFill>
                  <a:srgbClr val="000000"/>
                </a:solidFill>
                <a:latin typeface="Montserrat"/>
              </a:rPr>
              <a:t>MODEL </a:t>
            </a:r>
          </a:p>
          <a:p>
            <a:pPr algn="ctr">
              <a:lnSpc>
                <a:spcPts val="5600"/>
              </a:lnSpc>
            </a:pPr>
            <a:r>
              <a:rPr lang="en-US" sz="4000">
                <a:solidFill>
                  <a:srgbClr val="000000"/>
                </a:solidFill>
                <a:latin typeface="Montserrat"/>
              </a:rPr>
              <a:t>INTERPRETATION</a:t>
            </a:r>
          </a:p>
        </p:txBody>
      </p:sp>
      <p:sp>
        <p:nvSpPr>
          <p:cNvPr id="15" name="TextBox 15"/>
          <p:cNvSpPr txBox="1"/>
          <p:nvPr/>
        </p:nvSpPr>
        <p:spPr>
          <a:xfrm>
            <a:off x="6461185" y="5438775"/>
            <a:ext cx="5346581" cy="1382395"/>
          </a:xfrm>
          <a:prstGeom prst="rect">
            <a:avLst/>
          </a:prstGeom>
        </p:spPr>
        <p:txBody>
          <a:bodyPr lIns="0" tIns="0" rIns="0" bIns="0" rtlCol="0" anchor="t">
            <a:spAutoFit/>
          </a:bodyPr>
          <a:lstStyle/>
          <a:p>
            <a:pPr algn="ctr">
              <a:lnSpc>
                <a:spcPts val="5599"/>
              </a:lnSpc>
            </a:pPr>
            <a:r>
              <a:rPr lang="en-US" sz="4000">
                <a:solidFill>
                  <a:srgbClr val="000000"/>
                </a:solidFill>
                <a:latin typeface="Montserrat"/>
              </a:rPr>
              <a:t>AUGMENTATION</a:t>
            </a:r>
          </a:p>
          <a:p>
            <a:pPr algn="ctr">
              <a:lnSpc>
                <a:spcPts val="5600"/>
              </a:lnSpc>
            </a:pPr>
            <a:r>
              <a:rPr lang="en-US" sz="4000">
                <a:solidFill>
                  <a:srgbClr val="000000"/>
                </a:solidFill>
                <a:latin typeface="Montserrat"/>
              </a:rPr>
              <a:t>STRATEGY</a:t>
            </a:r>
          </a:p>
        </p:txBody>
      </p:sp>
      <p:sp>
        <p:nvSpPr>
          <p:cNvPr id="16" name="TextBox 16"/>
          <p:cNvSpPr txBox="1"/>
          <p:nvPr/>
        </p:nvSpPr>
        <p:spPr>
          <a:xfrm>
            <a:off x="559195" y="7137775"/>
            <a:ext cx="5487955" cy="426085"/>
          </a:xfrm>
          <a:prstGeom prst="rect">
            <a:avLst/>
          </a:prstGeom>
        </p:spPr>
        <p:txBody>
          <a:bodyPr lIns="0" tIns="0" rIns="0" bIns="0" rtlCol="0" anchor="t">
            <a:spAutoFit/>
          </a:bodyPr>
          <a:lstStyle/>
          <a:p>
            <a:pPr algn="ctr">
              <a:lnSpc>
                <a:spcPts val="3499"/>
              </a:lnSpc>
            </a:pPr>
            <a:r>
              <a:rPr lang="en-US" sz="2499">
                <a:solidFill>
                  <a:srgbClr val="000000"/>
                </a:solidFill>
                <a:latin typeface="Montserrat Classic Bold"/>
              </a:rPr>
              <a:t>TO FIND THE PROBLEM</a:t>
            </a:r>
          </a:p>
        </p:txBody>
      </p:sp>
      <p:sp>
        <p:nvSpPr>
          <p:cNvPr id="17" name="TextBox 17"/>
          <p:cNvSpPr txBox="1"/>
          <p:nvPr/>
        </p:nvSpPr>
        <p:spPr>
          <a:xfrm>
            <a:off x="6400023" y="7137775"/>
            <a:ext cx="5487955" cy="426085"/>
          </a:xfrm>
          <a:prstGeom prst="rect">
            <a:avLst/>
          </a:prstGeom>
        </p:spPr>
        <p:txBody>
          <a:bodyPr lIns="0" tIns="0" rIns="0" bIns="0" rtlCol="0" anchor="t">
            <a:spAutoFit/>
          </a:bodyPr>
          <a:lstStyle/>
          <a:p>
            <a:pPr algn="ctr">
              <a:lnSpc>
                <a:spcPts val="3499"/>
              </a:lnSpc>
            </a:pPr>
            <a:r>
              <a:rPr lang="en-US" sz="2499">
                <a:solidFill>
                  <a:srgbClr val="000000"/>
                </a:solidFill>
                <a:latin typeface="Montserrat Classic Bold"/>
              </a:rPr>
              <a:t>TO GENERALIZE THE TASK</a:t>
            </a:r>
          </a:p>
        </p:txBody>
      </p:sp>
      <p:sp>
        <p:nvSpPr>
          <p:cNvPr id="18" name="TextBox 18"/>
          <p:cNvSpPr txBox="1"/>
          <p:nvPr/>
        </p:nvSpPr>
        <p:spPr>
          <a:xfrm>
            <a:off x="12293121" y="5429250"/>
            <a:ext cx="5346581" cy="1391920"/>
          </a:xfrm>
          <a:prstGeom prst="rect">
            <a:avLst/>
          </a:prstGeom>
        </p:spPr>
        <p:txBody>
          <a:bodyPr lIns="0" tIns="0" rIns="0" bIns="0" rtlCol="0" anchor="t">
            <a:spAutoFit/>
          </a:bodyPr>
          <a:lstStyle/>
          <a:p>
            <a:pPr algn="ctr">
              <a:lnSpc>
                <a:spcPts val="5600"/>
              </a:lnSpc>
            </a:pPr>
            <a:r>
              <a:rPr lang="en-US" sz="4000" dirty="0">
                <a:solidFill>
                  <a:srgbClr val="000000"/>
                </a:solidFill>
                <a:latin typeface="Montserrat"/>
              </a:rPr>
              <a:t>MULTIPLE EVALUATIONS</a:t>
            </a:r>
          </a:p>
        </p:txBody>
      </p:sp>
      <p:sp>
        <p:nvSpPr>
          <p:cNvPr id="19" name="TextBox 19"/>
          <p:cNvSpPr txBox="1"/>
          <p:nvPr/>
        </p:nvSpPr>
        <p:spPr>
          <a:xfrm>
            <a:off x="12222434" y="7137775"/>
            <a:ext cx="5487955" cy="426085"/>
          </a:xfrm>
          <a:prstGeom prst="rect">
            <a:avLst/>
          </a:prstGeom>
        </p:spPr>
        <p:txBody>
          <a:bodyPr lIns="0" tIns="0" rIns="0" bIns="0" rtlCol="0" anchor="t">
            <a:spAutoFit/>
          </a:bodyPr>
          <a:lstStyle/>
          <a:p>
            <a:pPr algn="ctr">
              <a:lnSpc>
                <a:spcPts val="3499"/>
              </a:lnSpc>
            </a:pPr>
            <a:r>
              <a:rPr lang="en-US" sz="2499">
                <a:solidFill>
                  <a:srgbClr val="000000"/>
                </a:solidFill>
                <a:latin typeface="Montserrat Classic Bold"/>
              </a:rPr>
              <a:t>TO VALIDATE THE SOLUTION</a:t>
            </a:r>
          </a:p>
        </p:txBody>
      </p:sp>
      <p:sp>
        <p:nvSpPr>
          <p:cNvPr id="20" name="Segnaposto numero diapositiva 19"/>
          <p:cNvSpPr>
            <a:spLocks noGrp="1"/>
          </p:cNvSpPr>
          <p:nvPr>
            <p:ph type="sldNum" sz="quarter" idx="12"/>
          </p:nvPr>
        </p:nvSpPr>
        <p:spPr/>
        <p:txBody>
          <a:bodyPr/>
          <a:lstStyle/>
          <a:p>
            <a:fld id="{B6F15528-21DE-4FAA-801E-634DDDAF4B2B}" type="slidenum">
              <a:rPr lang="en-US" smtClean="0"/>
              <a:pPr/>
              <a:t>4</a:t>
            </a:fld>
            <a:endParaRPr lang="en-US" dirty="0"/>
          </a:p>
        </p:txBody>
      </p:sp>
      <p:pic>
        <p:nvPicPr>
          <p:cNvPr id="21" name="Immagine 20"/>
          <p:cNvPicPr>
            <a:picLocks noChangeAspect="1"/>
          </p:cNvPicPr>
          <p:nvPr/>
        </p:nvPicPr>
        <p:blipFill>
          <a:blip r:embed="rId3"/>
          <a:stretch>
            <a:fillRect/>
          </a:stretch>
        </p:blipFill>
        <p:spPr>
          <a:xfrm>
            <a:off x="14020800" y="2956254"/>
            <a:ext cx="1840804" cy="1840804"/>
          </a:xfrm>
          <a:prstGeom prst="rect">
            <a:avLst/>
          </a:prstGeom>
        </p:spPr>
      </p:pic>
      <p:pic>
        <p:nvPicPr>
          <p:cNvPr id="22" name="Immagine 21"/>
          <p:cNvPicPr>
            <a:picLocks noChangeAspect="1"/>
          </p:cNvPicPr>
          <p:nvPr/>
        </p:nvPicPr>
        <p:blipFill>
          <a:blip r:embed="rId4"/>
          <a:stretch>
            <a:fillRect/>
          </a:stretch>
        </p:blipFill>
        <p:spPr>
          <a:xfrm>
            <a:off x="2133600" y="2970441"/>
            <a:ext cx="2328816" cy="1854751"/>
          </a:xfrm>
          <a:prstGeom prst="rect">
            <a:avLst/>
          </a:prstGeom>
        </p:spPr>
      </p:pic>
      <p:pic>
        <p:nvPicPr>
          <p:cNvPr id="23" name="Immagine 22"/>
          <p:cNvPicPr>
            <a:picLocks noChangeAspect="1"/>
          </p:cNvPicPr>
          <p:nvPr/>
        </p:nvPicPr>
        <p:blipFill>
          <a:blip r:embed="rId5"/>
          <a:stretch>
            <a:fillRect/>
          </a:stretch>
        </p:blipFill>
        <p:spPr>
          <a:xfrm>
            <a:off x="8229600" y="2954931"/>
            <a:ext cx="1758394" cy="18421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3"/>
          <a:srcRect/>
          <a:stretch>
            <a:fillRect/>
          </a:stretch>
        </p:blipFill>
        <p:spPr>
          <a:xfrm>
            <a:off x="1922608" y="2647066"/>
            <a:ext cx="14442784" cy="4992868"/>
          </a:xfrm>
          <a:prstGeom prst="rect">
            <a:avLst/>
          </a:prstGeom>
        </p:spPr>
      </p:pic>
      <p:sp>
        <p:nvSpPr>
          <p:cNvPr id="11" name="TextBox 11"/>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HOW GRAD-CAM WORKS</a:t>
            </a:r>
          </a:p>
        </p:txBody>
      </p:sp>
      <p:sp>
        <p:nvSpPr>
          <p:cNvPr id="12" name="TextBox 12"/>
          <p:cNvSpPr txBox="1"/>
          <p:nvPr/>
        </p:nvSpPr>
        <p:spPr>
          <a:xfrm>
            <a:off x="2171602" y="7706609"/>
            <a:ext cx="2606040" cy="328295"/>
          </a:xfrm>
          <a:prstGeom prst="rect">
            <a:avLst/>
          </a:prstGeom>
        </p:spPr>
        <p:txBody>
          <a:bodyPr lIns="0" tIns="0" rIns="0" bIns="0" rtlCol="0" anchor="t">
            <a:spAutoFit/>
          </a:bodyPr>
          <a:lstStyle/>
          <a:p>
            <a:pPr algn="ctr">
              <a:lnSpc>
                <a:spcPts val="2799"/>
              </a:lnSpc>
              <a:spcBef>
                <a:spcPct val="0"/>
              </a:spcBef>
            </a:pPr>
            <a:r>
              <a:rPr lang="en-US" sz="1999" u="sng">
                <a:solidFill>
                  <a:srgbClr val="000000"/>
                </a:solidFill>
                <a:latin typeface="Montserrat"/>
              </a:rPr>
              <a:t>[Selvaraju et al. 2019]</a:t>
            </a:r>
          </a:p>
        </p:txBody>
      </p:sp>
      <p:sp>
        <p:nvSpPr>
          <p:cNvPr id="13" name="Segnaposto numero diapositiva 12"/>
          <p:cNvSpPr>
            <a:spLocks noGrp="1"/>
          </p:cNvSpPr>
          <p:nvPr>
            <p:ph type="sldNum" sz="quarter" idx="12"/>
          </p:nvPr>
        </p:nvSpPr>
        <p:spPr/>
        <p:txBody>
          <a:bodyPr/>
          <a:lstStyle/>
          <a:p>
            <a:fld id="{B6F15528-21DE-4FAA-801E-634DDDAF4B2B}" type="slidenum">
              <a:rPr lang="en-US" smtClean="0"/>
              <a:pPr/>
              <a:t>40</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2"/>
          <a:srcRect/>
          <a:stretch>
            <a:fillRect/>
          </a:stretch>
        </p:blipFill>
        <p:spPr>
          <a:xfrm>
            <a:off x="2668582" y="2145621"/>
            <a:ext cx="12950835" cy="5995757"/>
          </a:xfrm>
          <a:prstGeom prst="rect">
            <a:avLst/>
          </a:prstGeom>
        </p:spPr>
      </p:pic>
      <p:sp>
        <p:nvSpPr>
          <p:cNvPr id="11" name="TextBox 11"/>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HOW GRAD-CAM WORKS</a:t>
            </a:r>
          </a:p>
        </p:txBody>
      </p:sp>
      <p:sp>
        <p:nvSpPr>
          <p:cNvPr id="12" name="TextBox 12"/>
          <p:cNvSpPr txBox="1"/>
          <p:nvPr/>
        </p:nvSpPr>
        <p:spPr>
          <a:xfrm>
            <a:off x="3103483" y="8208054"/>
            <a:ext cx="2606040" cy="328295"/>
          </a:xfrm>
          <a:prstGeom prst="rect">
            <a:avLst/>
          </a:prstGeom>
        </p:spPr>
        <p:txBody>
          <a:bodyPr lIns="0" tIns="0" rIns="0" bIns="0" rtlCol="0" anchor="t">
            <a:spAutoFit/>
          </a:bodyPr>
          <a:lstStyle/>
          <a:p>
            <a:pPr algn="ctr">
              <a:lnSpc>
                <a:spcPts val="2799"/>
              </a:lnSpc>
              <a:spcBef>
                <a:spcPct val="0"/>
              </a:spcBef>
            </a:pPr>
            <a:r>
              <a:rPr lang="en-US" sz="1999" u="sng">
                <a:solidFill>
                  <a:srgbClr val="000000"/>
                </a:solidFill>
                <a:latin typeface="Montserrat"/>
              </a:rPr>
              <a:t>[Selvaraju et al. 2019]</a:t>
            </a:r>
          </a:p>
        </p:txBody>
      </p:sp>
      <p:sp>
        <p:nvSpPr>
          <p:cNvPr id="13" name="Segnaposto numero diapositiva 12"/>
          <p:cNvSpPr>
            <a:spLocks noGrp="1"/>
          </p:cNvSpPr>
          <p:nvPr>
            <p:ph type="sldNum" sz="quarter" idx="12"/>
          </p:nvPr>
        </p:nvSpPr>
        <p:spPr/>
        <p:txBody>
          <a:bodyPr/>
          <a:lstStyle/>
          <a:p>
            <a:fld id="{B6F15528-21DE-4FAA-801E-634DDDAF4B2B}" type="slidenum">
              <a:rPr lang="en-US" smtClean="0"/>
              <a:pPr/>
              <a:t>41</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2"/>
          <a:srcRect/>
          <a:stretch>
            <a:fillRect/>
          </a:stretch>
        </p:blipFill>
        <p:spPr>
          <a:xfrm>
            <a:off x="9313310" y="6016517"/>
            <a:ext cx="4244660" cy="2895582"/>
          </a:xfrm>
          <a:prstGeom prst="rect">
            <a:avLst/>
          </a:prstGeom>
        </p:spPr>
      </p:pic>
      <p:pic>
        <p:nvPicPr>
          <p:cNvPr id="11" name="Picture 11"/>
          <p:cNvPicPr>
            <a:picLocks noChangeAspect="1"/>
          </p:cNvPicPr>
          <p:nvPr/>
        </p:nvPicPr>
        <p:blipFill>
          <a:blip r:embed="rId3"/>
          <a:srcRect/>
          <a:stretch>
            <a:fillRect/>
          </a:stretch>
        </p:blipFill>
        <p:spPr>
          <a:xfrm>
            <a:off x="13886418" y="6016517"/>
            <a:ext cx="4244660" cy="2895582"/>
          </a:xfrm>
          <a:prstGeom prst="rect">
            <a:avLst/>
          </a:prstGeom>
        </p:spPr>
      </p:pic>
      <p:pic>
        <p:nvPicPr>
          <p:cNvPr id="12" name="Picture 12"/>
          <p:cNvPicPr>
            <a:picLocks noChangeAspect="1"/>
          </p:cNvPicPr>
          <p:nvPr/>
        </p:nvPicPr>
        <p:blipFill>
          <a:blip r:embed="rId4"/>
          <a:srcRect/>
          <a:stretch>
            <a:fillRect/>
          </a:stretch>
        </p:blipFill>
        <p:spPr>
          <a:xfrm>
            <a:off x="156921" y="6016517"/>
            <a:ext cx="4244660" cy="2895582"/>
          </a:xfrm>
          <a:prstGeom prst="rect">
            <a:avLst/>
          </a:prstGeom>
        </p:spPr>
      </p:pic>
      <p:pic>
        <p:nvPicPr>
          <p:cNvPr id="13" name="Picture 13"/>
          <p:cNvPicPr>
            <a:picLocks noChangeAspect="1"/>
          </p:cNvPicPr>
          <p:nvPr/>
        </p:nvPicPr>
        <p:blipFill>
          <a:blip r:embed="rId5"/>
          <a:srcRect/>
          <a:stretch>
            <a:fillRect/>
          </a:stretch>
        </p:blipFill>
        <p:spPr>
          <a:xfrm>
            <a:off x="4735812" y="6016517"/>
            <a:ext cx="4244660" cy="2895582"/>
          </a:xfrm>
          <a:prstGeom prst="rect">
            <a:avLst/>
          </a:prstGeom>
        </p:spPr>
      </p:pic>
      <p:pic>
        <p:nvPicPr>
          <p:cNvPr id="14" name="Picture 14"/>
          <p:cNvPicPr>
            <a:picLocks noChangeAspect="1"/>
          </p:cNvPicPr>
          <p:nvPr/>
        </p:nvPicPr>
        <p:blipFill>
          <a:blip r:embed="rId6"/>
          <a:srcRect/>
          <a:stretch>
            <a:fillRect/>
          </a:stretch>
        </p:blipFill>
        <p:spPr>
          <a:xfrm>
            <a:off x="9622400" y="1955898"/>
            <a:ext cx="3626479" cy="3770714"/>
          </a:xfrm>
          <a:prstGeom prst="rect">
            <a:avLst/>
          </a:prstGeom>
        </p:spPr>
      </p:pic>
      <p:pic>
        <p:nvPicPr>
          <p:cNvPr id="15" name="Picture 15"/>
          <p:cNvPicPr>
            <a:picLocks noChangeAspect="1"/>
          </p:cNvPicPr>
          <p:nvPr/>
        </p:nvPicPr>
        <p:blipFill>
          <a:blip r:embed="rId7"/>
          <a:srcRect/>
          <a:stretch>
            <a:fillRect/>
          </a:stretch>
        </p:blipFill>
        <p:spPr>
          <a:xfrm>
            <a:off x="14203634" y="1948666"/>
            <a:ext cx="3610229" cy="3774330"/>
          </a:xfrm>
          <a:prstGeom prst="rect">
            <a:avLst/>
          </a:prstGeom>
        </p:spPr>
      </p:pic>
      <p:pic>
        <p:nvPicPr>
          <p:cNvPr id="16" name="Picture 16"/>
          <p:cNvPicPr>
            <a:picLocks noChangeAspect="1"/>
          </p:cNvPicPr>
          <p:nvPr/>
        </p:nvPicPr>
        <p:blipFill>
          <a:blip r:embed="rId8"/>
          <a:srcRect/>
          <a:stretch>
            <a:fillRect/>
          </a:stretch>
        </p:blipFill>
        <p:spPr>
          <a:xfrm>
            <a:off x="474137" y="1948666"/>
            <a:ext cx="3610229" cy="3774330"/>
          </a:xfrm>
          <a:prstGeom prst="rect">
            <a:avLst/>
          </a:prstGeom>
        </p:spPr>
      </p:pic>
      <p:pic>
        <p:nvPicPr>
          <p:cNvPr id="17" name="Picture 17"/>
          <p:cNvPicPr>
            <a:picLocks noChangeAspect="1"/>
          </p:cNvPicPr>
          <p:nvPr/>
        </p:nvPicPr>
        <p:blipFill>
          <a:blip r:embed="rId9"/>
          <a:srcRect/>
          <a:stretch>
            <a:fillRect/>
          </a:stretch>
        </p:blipFill>
        <p:spPr>
          <a:xfrm>
            <a:off x="5053028" y="1952282"/>
            <a:ext cx="3610229" cy="3774330"/>
          </a:xfrm>
          <a:prstGeom prst="rect">
            <a:avLst/>
          </a:prstGeom>
        </p:spPr>
      </p:pic>
      <p:sp>
        <p:nvSpPr>
          <p:cNvPr id="18" name="TextBox 18"/>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GRAD-CAM: FROM REGRESSION TO CLASSIFICATION</a:t>
            </a:r>
          </a:p>
        </p:txBody>
      </p:sp>
      <p:sp>
        <p:nvSpPr>
          <p:cNvPr id="19" name="Segnaposto numero diapositiva 18"/>
          <p:cNvSpPr>
            <a:spLocks noGrp="1"/>
          </p:cNvSpPr>
          <p:nvPr>
            <p:ph type="sldNum" sz="quarter" idx="12"/>
          </p:nvPr>
        </p:nvSpPr>
        <p:spPr/>
        <p:txBody>
          <a:bodyPr/>
          <a:lstStyle/>
          <a:p>
            <a:fld id="{B6F15528-21DE-4FAA-801E-634DDDAF4B2B}" type="slidenum">
              <a:rPr lang="en-US" smtClean="0"/>
              <a:pPr/>
              <a:t>42</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GRAD-CAM PER CLASS</a:t>
            </a:r>
          </a:p>
        </p:txBody>
      </p:sp>
      <p:pic>
        <p:nvPicPr>
          <p:cNvPr id="11" name="Picture 11"/>
          <p:cNvPicPr>
            <a:picLocks noChangeAspect="1"/>
          </p:cNvPicPr>
          <p:nvPr/>
        </p:nvPicPr>
        <p:blipFill>
          <a:blip r:embed="rId2"/>
          <a:srcRect/>
          <a:stretch>
            <a:fillRect/>
          </a:stretch>
        </p:blipFill>
        <p:spPr>
          <a:xfrm>
            <a:off x="3980917" y="2027988"/>
            <a:ext cx="10326166" cy="6884111"/>
          </a:xfrm>
          <a:prstGeom prst="rect">
            <a:avLst/>
          </a:prstGeom>
        </p:spPr>
      </p:pic>
      <p:sp>
        <p:nvSpPr>
          <p:cNvPr id="12" name="Segnaposto numero diapositiva 11"/>
          <p:cNvSpPr>
            <a:spLocks noGrp="1"/>
          </p:cNvSpPr>
          <p:nvPr>
            <p:ph type="sldNum" sz="quarter" idx="12"/>
          </p:nvPr>
        </p:nvSpPr>
        <p:spPr/>
        <p:txBody>
          <a:bodyPr/>
          <a:lstStyle/>
          <a:p>
            <a:fld id="{B6F15528-21DE-4FAA-801E-634DDDAF4B2B}" type="slidenum">
              <a:rPr lang="en-US" smtClean="0"/>
              <a:pPr/>
              <a:t>43</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2"/>
          <a:srcRect/>
          <a:stretch>
            <a:fillRect/>
          </a:stretch>
        </p:blipFill>
        <p:spPr>
          <a:xfrm>
            <a:off x="3980917" y="2027988"/>
            <a:ext cx="10326166" cy="6884111"/>
          </a:xfrm>
          <a:prstGeom prst="rect">
            <a:avLst/>
          </a:prstGeom>
        </p:spPr>
      </p:pic>
      <p:sp>
        <p:nvSpPr>
          <p:cNvPr id="11" name="TextBox 11"/>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GRAD-CAM PER CLASS</a:t>
            </a:r>
          </a:p>
        </p:txBody>
      </p:sp>
      <p:sp>
        <p:nvSpPr>
          <p:cNvPr id="12" name="Segnaposto numero diapositiva 11"/>
          <p:cNvSpPr>
            <a:spLocks noGrp="1"/>
          </p:cNvSpPr>
          <p:nvPr>
            <p:ph type="sldNum" sz="quarter" idx="12"/>
          </p:nvPr>
        </p:nvSpPr>
        <p:spPr/>
        <p:txBody>
          <a:bodyPr/>
          <a:lstStyle/>
          <a:p>
            <a:fld id="{B6F15528-21DE-4FAA-801E-634DDDAF4B2B}" type="slidenum">
              <a:rPr lang="en-US" smtClean="0"/>
              <a:pPr/>
              <a:t>44</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2"/>
          <a:srcRect/>
          <a:stretch>
            <a:fillRect/>
          </a:stretch>
        </p:blipFill>
        <p:spPr>
          <a:xfrm>
            <a:off x="1028700" y="1630664"/>
            <a:ext cx="11650969" cy="7767313"/>
          </a:xfrm>
          <a:prstGeom prst="rect">
            <a:avLst/>
          </a:prstGeom>
        </p:spPr>
      </p:pic>
      <p:pic>
        <p:nvPicPr>
          <p:cNvPr id="11" name="Picture 11"/>
          <p:cNvPicPr>
            <a:picLocks noChangeAspect="1"/>
          </p:cNvPicPr>
          <p:nvPr/>
        </p:nvPicPr>
        <p:blipFill>
          <a:blip r:embed="rId3"/>
          <a:srcRect/>
          <a:stretch>
            <a:fillRect/>
          </a:stretch>
        </p:blipFill>
        <p:spPr>
          <a:xfrm>
            <a:off x="13131074" y="3801826"/>
            <a:ext cx="4128226" cy="2683347"/>
          </a:xfrm>
          <a:prstGeom prst="rect">
            <a:avLst/>
          </a:prstGeom>
        </p:spPr>
      </p:pic>
      <p:sp>
        <p:nvSpPr>
          <p:cNvPr id="12" name="TextBox 12"/>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TIMELINE EVALUATION: </a:t>
            </a:r>
            <a:r>
              <a:rPr lang="en-US" sz="4500">
                <a:solidFill>
                  <a:srgbClr val="000000"/>
                </a:solidFill>
                <a:latin typeface="Montserrat Classic"/>
              </a:rPr>
              <a:t>INDOOR 2 TEST SET</a:t>
            </a:r>
          </a:p>
        </p:txBody>
      </p:sp>
      <p:sp>
        <p:nvSpPr>
          <p:cNvPr id="13" name="TextBox 13"/>
          <p:cNvSpPr txBox="1"/>
          <p:nvPr/>
        </p:nvSpPr>
        <p:spPr>
          <a:xfrm>
            <a:off x="17460764" y="9594826"/>
            <a:ext cx="690395" cy="481330"/>
          </a:xfrm>
          <a:prstGeom prst="rect">
            <a:avLst/>
          </a:prstGeom>
        </p:spPr>
        <p:txBody>
          <a:bodyPr lIns="0" tIns="0" rIns="0" bIns="0" rtlCol="0" anchor="t">
            <a:spAutoFit/>
          </a:bodyPr>
          <a:lstStyle/>
          <a:p>
            <a:pPr algn="ctr">
              <a:lnSpc>
                <a:spcPts val="3919"/>
              </a:lnSpc>
            </a:pPr>
            <a:r>
              <a:rPr lang="en-US" sz="2799">
                <a:solidFill>
                  <a:srgbClr val="DFE1E8"/>
                </a:solidFill>
                <a:latin typeface="Montserrat Classic Bold"/>
              </a:rPr>
              <a:t>28</a:t>
            </a:r>
          </a:p>
        </p:txBody>
      </p:sp>
      <p:sp>
        <p:nvSpPr>
          <p:cNvPr id="14" name="Segnaposto numero diapositiva 13"/>
          <p:cNvSpPr>
            <a:spLocks noGrp="1"/>
          </p:cNvSpPr>
          <p:nvPr>
            <p:ph type="sldNum" sz="quarter" idx="12"/>
          </p:nvPr>
        </p:nvSpPr>
        <p:spPr/>
        <p:txBody>
          <a:bodyPr/>
          <a:lstStyle/>
          <a:p>
            <a:fld id="{B6F15528-21DE-4FAA-801E-634DDDAF4B2B}" type="slidenum">
              <a:rPr lang="en-US" smtClean="0"/>
              <a:pPr/>
              <a:t>45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PER-FRAME EVALUATION: </a:t>
            </a:r>
            <a:r>
              <a:rPr lang="en-US" sz="4500">
                <a:solidFill>
                  <a:srgbClr val="000000"/>
                </a:solidFill>
                <a:latin typeface="Montserrat Classic"/>
              </a:rPr>
              <a:t>MIXED TEST SET</a:t>
            </a:r>
          </a:p>
        </p:txBody>
      </p:sp>
      <p:sp>
        <p:nvSpPr>
          <p:cNvPr id="11" name="TextBox 11"/>
          <p:cNvSpPr txBox="1"/>
          <p:nvPr/>
        </p:nvSpPr>
        <p:spPr>
          <a:xfrm>
            <a:off x="17460764" y="9594826"/>
            <a:ext cx="690395" cy="481330"/>
          </a:xfrm>
          <a:prstGeom prst="rect">
            <a:avLst/>
          </a:prstGeom>
        </p:spPr>
        <p:txBody>
          <a:bodyPr lIns="0" tIns="0" rIns="0" bIns="0" rtlCol="0" anchor="t">
            <a:spAutoFit/>
          </a:bodyPr>
          <a:lstStyle/>
          <a:p>
            <a:pPr algn="ctr">
              <a:lnSpc>
                <a:spcPts val="3919"/>
              </a:lnSpc>
            </a:pPr>
            <a:r>
              <a:rPr lang="en-US" sz="2799">
                <a:solidFill>
                  <a:srgbClr val="DFE1E8"/>
                </a:solidFill>
                <a:latin typeface="Montserrat Classic Bold"/>
              </a:rPr>
              <a:t>31</a:t>
            </a:r>
          </a:p>
        </p:txBody>
      </p:sp>
      <p:sp>
        <p:nvSpPr>
          <p:cNvPr id="12" name="TextBox 12"/>
          <p:cNvSpPr txBox="1"/>
          <p:nvPr/>
        </p:nvSpPr>
        <p:spPr>
          <a:xfrm>
            <a:off x="190500" y="9483066"/>
            <a:ext cx="7454023" cy="328295"/>
          </a:xfrm>
          <a:prstGeom prst="rect">
            <a:avLst/>
          </a:prstGeom>
        </p:spPr>
        <p:txBody>
          <a:bodyPr lIns="0" tIns="0" rIns="0" bIns="0" rtlCol="0" anchor="t">
            <a:spAutoFit/>
          </a:bodyPr>
          <a:lstStyle/>
          <a:p>
            <a:pPr>
              <a:lnSpc>
                <a:spcPts val="2799"/>
              </a:lnSpc>
              <a:spcBef>
                <a:spcPct val="0"/>
              </a:spcBef>
            </a:pPr>
            <a:r>
              <a:rPr lang="en-US" sz="1999" u="sng">
                <a:solidFill>
                  <a:srgbClr val="000000"/>
                </a:solidFill>
                <a:latin typeface="Montserrat"/>
              </a:rPr>
              <a:t>https://www.youtube.com/watch?v=MyYROdi2FR4</a:t>
            </a:r>
          </a:p>
        </p:txBody>
      </p:sp>
      <p:sp>
        <p:nvSpPr>
          <p:cNvPr id="13" name="Segnaposto numero diapositiva 12"/>
          <p:cNvSpPr>
            <a:spLocks noGrp="1"/>
          </p:cNvSpPr>
          <p:nvPr>
            <p:ph type="sldNum" sz="quarter" idx="12"/>
          </p:nvPr>
        </p:nvSpPr>
        <p:spPr/>
        <p:txBody>
          <a:bodyPr/>
          <a:lstStyle/>
          <a:p>
            <a:fld id="{B6F15528-21DE-4FAA-801E-634DDDAF4B2B}" type="slidenum">
              <a:rPr lang="en-US" smtClean="0"/>
              <a:pPr/>
              <a:t>46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SMARTPHONE EVALUATION</a:t>
            </a:r>
          </a:p>
        </p:txBody>
      </p:sp>
      <p:sp>
        <p:nvSpPr>
          <p:cNvPr id="11" name="TextBox 11"/>
          <p:cNvSpPr txBox="1"/>
          <p:nvPr/>
        </p:nvSpPr>
        <p:spPr>
          <a:xfrm>
            <a:off x="17460764" y="9594826"/>
            <a:ext cx="690395" cy="481330"/>
          </a:xfrm>
          <a:prstGeom prst="rect">
            <a:avLst/>
          </a:prstGeom>
        </p:spPr>
        <p:txBody>
          <a:bodyPr lIns="0" tIns="0" rIns="0" bIns="0" rtlCol="0" anchor="t">
            <a:spAutoFit/>
          </a:bodyPr>
          <a:lstStyle/>
          <a:p>
            <a:pPr algn="ctr">
              <a:lnSpc>
                <a:spcPts val="3919"/>
              </a:lnSpc>
            </a:pPr>
            <a:r>
              <a:rPr lang="en-US" sz="2799">
                <a:solidFill>
                  <a:srgbClr val="DFE1E8"/>
                </a:solidFill>
                <a:latin typeface="Montserrat Classic Bold"/>
              </a:rPr>
              <a:t>30</a:t>
            </a:r>
          </a:p>
        </p:txBody>
      </p:sp>
      <p:sp>
        <p:nvSpPr>
          <p:cNvPr id="12" name="TextBox 12"/>
          <p:cNvSpPr txBox="1"/>
          <p:nvPr/>
        </p:nvSpPr>
        <p:spPr>
          <a:xfrm>
            <a:off x="190500" y="9483066"/>
            <a:ext cx="7454023" cy="328295"/>
          </a:xfrm>
          <a:prstGeom prst="rect">
            <a:avLst/>
          </a:prstGeom>
        </p:spPr>
        <p:txBody>
          <a:bodyPr lIns="0" tIns="0" rIns="0" bIns="0" rtlCol="0" anchor="t">
            <a:spAutoFit/>
          </a:bodyPr>
          <a:lstStyle/>
          <a:p>
            <a:pPr>
              <a:lnSpc>
                <a:spcPts val="2799"/>
              </a:lnSpc>
              <a:spcBef>
                <a:spcPct val="0"/>
              </a:spcBef>
            </a:pPr>
            <a:r>
              <a:rPr lang="en-US" sz="1999" u="sng">
                <a:solidFill>
                  <a:srgbClr val="000000"/>
                </a:solidFill>
                <a:latin typeface="Montserrat"/>
              </a:rPr>
              <a:t>https://www.youtube.com/watch?v=3oTPaV-ZuIc</a:t>
            </a:r>
          </a:p>
        </p:txBody>
      </p:sp>
      <p:sp>
        <p:nvSpPr>
          <p:cNvPr id="13" name="Segnaposto numero diapositiva 12"/>
          <p:cNvSpPr>
            <a:spLocks noGrp="1"/>
          </p:cNvSpPr>
          <p:nvPr>
            <p:ph type="sldNum" sz="quarter" idx="12"/>
          </p:nvPr>
        </p:nvSpPr>
        <p:spPr/>
        <p:txBody>
          <a:bodyPr/>
          <a:lstStyle/>
          <a:p>
            <a:fld id="{B6F15528-21DE-4FAA-801E-634DDDAF4B2B}" type="slidenum">
              <a:rPr lang="en-US" smtClean="0"/>
              <a:pPr/>
              <a:t>47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SMARTPHONE EVALUATION</a:t>
            </a:r>
          </a:p>
        </p:txBody>
      </p:sp>
      <p:sp>
        <p:nvSpPr>
          <p:cNvPr id="11" name="TextBox 11"/>
          <p:cNvSpPr txBox="1"/>
          <p:nvPr/>
        </p:nvSpPr>
        <p:spPr>
          <a:xfrm>
            <a:off x="17460764" y="9594826"/>
            <a:ext cx="690395" cy="481330"/>
          </a:xfrm>
          <a:prstGeom prst="rect">
            <a:avLst/>
          </a:prstGeom>
        </p:spPr>
        <p:txBody>
          <a:bodyPr lIns="0" tIns="0" rIns="0" bIns="0" rtlCol="0" anchor="t">
            <a:spAutoFit/>
          </a:bodyPr>
          <a:lstStyle/>
          <a:p>
            <a:pPr algn="ctr">
              <a:lnSpc>
                <a:spcPts val="3919"/>
              </a:lnSpc>
            </a:pPr>
            <a:r>
              <a:rPr lang="en-US" sz="2799">
                <a:solidFill>
                  <a:srgbClr val="DFE1E8"/>
                </a:solidFill>
                <a:latin typeface="Montserrat Classic Bold"/>
              </a:rPr>
              <a:t>30</a:t>
            </a:r>
          </a:p>
        </p:txBody>
      </p:sp>
      <p:sp>
        <p:nvSpPr>
          <p:cNvPr id="12" name="TextBox 12"/>
          <p:cNvSpPr txBox="1"/>
          <p:nvPr/>
        </p:nvSpPr>
        <p:spPr>
          <a:xfrm>
            <a:off x="190500" y="9483066"/>
            <a:ext cx="7454023" cy="328295"/>
          </a:xfrm>
          <a:prstGeom prst="rect">
            <a:avLst/>
          </a:prstGeom>
        </p:spPr>
        <p:txBody>
          <a:bodyPr lIns="0" tIns="0" rIns="0" bIns="0" rtlCol="0" anchor="t">
            <a:spAutoFit/>
          </a:bodyPr>
          <a:lstStyle/>
          <a:p>
            <a:pPr>
              <a:lnSpc>
                <a:spcPts val="2799"/>
              </a:lnSpc>
              <a:spcBef>
                <a:spcPct val="0"/>
              </a:spcBef>
            </a:pPr>
            <a:r>
              <a:rPr lang="en-US" sz="1999" u="sng">
                <a:solidFill>
                  <a:srgbClr val="000000"/>
                </a:solidFill>
                <a:latin typeface="Montserrat"/>
              </a:rPr>
              <a:t>https://www.youtube.com/watch?v=zrp12f4aYCI</a:t>
            </a:r>
          </a:p>
        </p:txBody>
      </p:sp>
      <p:sp>
        <p:nvSpPr>
          <p:cNvPr id="13" name="Segnaposto numero diapositiva 12"/>
          <p:cNvSpPr>
            <a:spLocks noGrp="1"/>
          </p:cNvSpPr>
          <p:nvPr>
            <p:ph type="sldNum" sz="quarter" idx="12"/>
          </p:nvPr>
        </p:nvSpPr>
        <p:spPr/>
        <p:txBody>
          <a:bodyPr/>
          <a:lstStyle/>
          <a:p>
            <a:fld id="{B6F15528-21DE-4FAA-801E-634DDDAF4B2B}" type="slidenum">
              <a:rPr lang="en-US" smtClean="0"/>
              <a:pPr/>
              <a:t>48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ADDITIONALS</a:t>
            </a:r>
          </a:p>
        </p:txBody>
      </p:sp>
      <p:sp>
        <p:nvSpPr>
          <p:cNvPr id="11" name="TextBox 11"/>
          <p:cNvSpPr txBox="1"/>
          <p:nvPr/>
        </p:nvSpPr>
        <p:spPr>
          <a:xfrm>
            <a:off x="2248107" y="3235147"/>
            <a:ext cx="11162886" cy="1184275"/>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FF3D00"/>
                </a:solidFill>
                <a:latin typeface="Montserrat Bold"/>
              </a:rPr>
              <a:t>QUALCOSA SU MASK R-CNN ?? DIFFICILE</a:t>
            </a:r>
          </a:p>
          <a:p>
            <a:pPr marL="734060" lvl="1" indent="-367030">
              <a:lnSpc>
                <a:spcPts val="4760"/>
              </a:lnSpc>
              <a:buFont typeface="Arial"/>
              <a:buChar char="•"/>
            </a:pPr>
            <a:r>
              <a:rPr lang="en-US" sz="3399">
                <a:solidFill>
                  <a:srgbClr val="FF3D00"/>
                </a:solidFill>
                <a:latin typeface="Montserrat Bold"/>
              </a:rPr>
              <a:t>ALTRI VIDEO DA SMARTPHONE</a:t>
            </a:r>
          </a:p>
        </p:txBody>
      </p:sp>
      <p:sp>
        <p:nvSpPr>
          <p:cNvPr id="12" name="Segnaposto numero diapositiva 11"/>
          <p:cNvSpPr>
            <a:spLocks noGrp="1"/>
          </p:cNvSpPr>
          <p:nvPr>
            <p:ph type="sldNum" sz="quarter" idx="12"/>
          </p:nvPr>
        </p:nvSpPr>
        <p:spPr/>
        <p:txBody>
          <a:bodyPr/>
          <a:lstStyle/>
          <a:p>
            <a:fld id="{B6F15528-21DE-4FAA-801E-634DDDAF4B2B}" type="slidenum">
              <a:rPr lang="en-US" smtClean="0"/>
              <a:pPr/>
              <a:t>49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7" name="TextBox 7"/>
          <p:cNvSpPr txBox="1"/>
          <p:nvPr/>
        </p:nvSpPr>
        <p:spPr>
          <a:xfrm>
            <a:off x="2743200" y="5257800"/>
            <a:ext cx="12801600" cy="1028700"/>
          </a:xfrm>
          <a:prstGeom prst="rect">
            <a:avLst/>
          </a:prstGeom>
        </p:spPr>
        <p:txBody>
          <a:bodyPr lIns="0" tIns="0" rIns="0" bIns="0" rtlCol="0" anchor="t">
            <a:spAutoFit/>
          </a:bodyPr>
          <a:lstStyle/>
          <a:p>
            <a:pPr algn="ctr">
              <a:lnSpc>
                <a:spcPts val="8400"/>
              </a:lnSpc>
              <a:spcBef>
                <a:spcPct val="0"/>
              </a:spcBef>
            </a:pPr>
            <a:r>
              <a:rPr lang="en-US" sz="6000">
                <a:solidFill>
                  <a:srgbClr val="FFFFFF"/>
                </a:solidFill>
                <a:latin typeface="Montserrat"/>
              </a:rPr>
              <a:t>MODEL INTERPRETATION</a:t>
            </a:r>
          </a:p>
        </p:txBody>
      </p:sp>
      <p:sp>
        <p:nvSpPr>
          <p:cNvPr id="8" name="TextBox 8"/>
          <p:cNvSpPr txBox="1"/>
          <p:nvPr/>
        </p:nvSpPr>
        <p:spPr>
          <a:xfrm>
            <a:off x="5382753" y="6400800"/>
            <a:ext cx="7522495" cy="604520"/>
          </a:xfrm>
          <a:prstGeom prst="rect">
            <a:avLst/>
          </a:prstGeom>
        </p:spPr>
        <p:txBody>
          <a:bodyPr lIns="0" tIns="0" rIns="0" bIns="0" rtlCol="0" anchor="t">
            <a:spAutoFit/>
          </a:bodyPr>
          <a:lstStyle/>
          <a:p>
            <a:pPr algn="ctr">
              <a:lnSpc>
                <a:spcPts val="4900"/>
              </a:lnSpc>
            </a:pPr>
            <a:r>
              <a:rPr lang="en-US" sz="3500">
                <a:solidFill>
                  <a:srgbClr val="FFFFFF"/>
                </a:solidFill>
                <a:latin typeface="Montserrat Classic Bold"/>
              </a:rPr>
              <a:t>TO FIND THE PROBLEM</a:t>
            </a:r>
          </a:p>
        </p:txBody>
      </p:sp>
      <p:pic>
        <p:nvPicPr>
          <p:cNvPr id="9" name="Picture 9"/>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981476" y="2714867"/>
            <a:ext cx="2325049" cy="1857133"/>
          </a:xfrm>
          <a:prstGeom prst="rect">
            <a:avLst/>
          </a:prstGeom>
        </p:spPr>
      </p:pic>
      <p:sp>
        <p:nvSpPr>
          <p:cNvPr id="6" name="Segnaposto numero diapositiva 5"/>
          <p:cNvSpPr>
            <a:spLocks noGrp="1"/>
          </p:cNvSpPr>
          <p:nvPr>
            <p:ph type="sldNum" sz="quarter" idx="12"/>
          </p:nvPr>
        </p:nvSpPr>
        <p:spPr/>
        <p:txBody>
          <a:bodyPr/>
          <a:lstStyle/>
          <a:p>
            <a:fld id="{B6F15528-21DE-4FAA-801E-634DDDAF4B2B}" type="slidenum">
              <a:rPr lang="en-US" smtClean="0"/>
              <a:pPr/>
              <a:t>5</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3209345">
            <a:off x="15661836" y="552978"/>
            <a:ext cx="5252328" cy="1214523"/>
            <a:chOff x="0" y="0"/>
            <a:chExt cx="2417599" cy="559034"/>
          </a:xfrm>
        </p:grpSpPr>
        <p:sp>
          <p:nvSpPr>
            <p:cNvPr id="3" name="Freeform 3"/>
            <p:cNvSpPr/>
            <p:nvPr/>
          </p:nvSpPr>
          <p:spPr>
            <a:xfrm>
              <a:off x="0" y="0"/>
              <a:ext cx="2417599" cy="559034"/>
            </a:xfrm>
            <a:custGeom>
              <a:avLst/>
              <a:gdLst/>
              <a:ahLst/>
              <a:cxnLst/>
              <a:rect l="l" t="t" r="r" b="b"/>
              <a:pathLst>
                <a:path w="2417599" h="559034">
                  <a:moveTo>
                    <a:pt x="0" y="0"/>
                  </a:moveTo>
                  <a:lnTo>
                    <a:pt x="2417599" y="0"/>
                  </a:lnTo>
                  <a:lnTo>
                    <a:pt x="2417599" y="559034"/>
                  </a:lnTo>
                  <a:lnTo>
                    <a:pt x="0" y="559034"/>
                  </a:lnTo>
                  <a:close/>
                </a:path>
              </a:pathLst>
            </a:custGeom>
            <a:solidFill>
              <a:srgbClr val="DFE1E8"/>
            </a:solidFill>
          </p:spPr>
        </p:sp>
      </p:grpSp>
      <p:grpSp>
        <p:nvGrpSpPr>
          <p:cNvPr id="4" name="Group 4"/>
          <p:cNvGrpSpPr/>
          <p:nvPr/>
        </p:nvGrpSpPr>
        <p:grpSpPr>
          <a:xfrm rot="876727">
            <a:off x="13748682" y="-877147"/>
            <a:ext cx="5703518" cy="1339626"/>
            <a:chOff x="0" y="0"/>
            <a:chExt cx="2625278" cy="616618"/>
          </a:xfrm>
        </p:grpSpPr>
        <p:sp>
          <p:nvSpPr>
            <p:cNvPr id="5" name="Freeform 5"/>
            <p:cNvSpPr/>
            <p:nvPr/>
          </p:nvSpPr>
          <p:spPr>
            <a:xfrm>
              <a:off x="0" y="0"/>
              <a:ext cx="2625278" cy="616618"/>
            </a:xfrm>
            <a:custGeom>
              <a:avLst/>
              <a:gdLst/>
              <a:ahLst/>
              <a:cxnLst/>
              <a:rect l="l" t="t" r="r" b="b"/>
              <a:pathLst>
                <a:path w="2625278" h="616618">
                  <a:moveTo>
                    <a:pt x="0" y="0"/>
                  </a:moveTo>
                  <a:lnTo>
                    <a:pt x="2625278" y="0"/>
                  </a:lnTo>
                  <a:lnTo>
                    <a:pt x="2625278" y="616618"/>
                  </a:lnTo>
                  <a:lnTo>
                    <a:pt x="0" y="616618"/>
                  </a:lnTo>
                  <a:close/>
                </a:path>
              </a:pathLst>
            </a:custGeom>
            <a:solidFill>
              <a:srgbClr val="231F20"/>
            </a:solidFill>
          </p:spPr>
        </p:sp>
      </p:grpSp>
      <p:grpSp>
        <p:nvGrpSpPr>
          <p:cNvPr id="6" name="Group 6"/>
          <p:cNvGrpSpPr/>
          <p:nvPr/>
        </p:nvGrpSpPr>
        <p:grpSpPr>
          <a:xfrm rot="876727">
            <a:off x="-837845" y="9408151"/>
            <a:ext cx="4158000" cy="1757698"/>
            <a:chOff x="0" y="0"/>
            <a:chExt cx="1913890" cy="809052"/>
          </a:xfrm>
        </p:grpSpPr>
        <p:sp>
          <p:nvSpPr>
            <p:cNvPr id="7" name="Freeform 7"/>
            <p:cNvSpPr/>
            <p:nvPr/>
          </p:nvSpPr>
          <p:spPr>
            <a:xfrm>
              <a:off x="0" y="0"/>
              <a:ext cx="1913890" cy="809052"/>
            </a:xfrm>
            <a:custGeom>
              <a:avLst/>
              <a:gdLst/>
              <a:ahLst/>
              <a:cxnLst/>
              <a:rect l="l" t="t" r="r" b="b"/>
              <a:pathLst>
                <a:path w="1913890" h="809052">
                  <a:moveTo>
                    <a:pt x="0" y="0"/>
                  </a:moveTo>
                  <a:lnTo>
                    <a:pt x="1913890" y="0"/>
                  </a:lnTo>
                  <a:lnTo>
                    <a:pt x="1913890" y="809052"/>
                  </a:lnTo>
                  <a:lnTo>
                    <a:pt x="0" y="809052"/>
                  </a:lnTo>
                  <a:close/>
                </a:path>
              </a:pathLst>
            </a:custGeom>
            <a:solidFill>
              <a:srgbClr val="DFE1E8"/>
            </a:solidFill>
          </p:spPr>
        </p:sp>
      </p:grpSp>
      <p:grpSp>
        <p:nvGrpSpPr>
          <p:cNvPr id="8" name="Group 8"/>
          <p:cNvGrpSpPr/>
          <p:nvPr/>
        </p:nvGrpSpPr>
        <p:grpSpPr>
          <a:xfrm rot="5296602">
            <a:off x="8654914" y="885234"/>
            <a:ext cx="2270762" cy="19893465"/>
            <a:chOff x="0" y="0"/>
            <a:chExt cx="1045211" cy="9156783"/>
          </a:xfrm>
        </p:grpSpPr>
        <p:sp>
          <p:nvSpPr>
            <p:cNvPr id="9" name="Freeform 9"/>
            <p:cNvSpPr/>
            <p:nvPr/>
          </p:nvSpPr>
          <p:spPr>
            <a:xfrm>
              <a:off x="0" y="0"/>
              <a:ext cx="1045211" cy="9156783"/>
            </a:xfrm>
            <a:custGeom>
              <a:avLst/>
              <a:gdLst/>
              <a:ahLst/>
              <a:cxnLst/>
              <a:rect l="l" t="t" r="r" b="b"/>
              <a:pathLst>
                <a:path w="1045211" h="9156783">
                  <a:moveTo>
                    <a:pt x="0" y="0"/>
                  </a:moveTo>
                  <a:lnTo>
                    <a:pt x="1045211" y="0"/>
                  </a:lnTo>
                  <a:lnTo>
                    <a:pt x="1045211" y="9156783"/>
                  </a:lnTo>
                  <a:lnTo>
                    <a:pt x="0" y="9156783"/>
                  </a:lnTo>
                  <a:close/>
                </a:path>
              </a:pathLst>
            </a:custGeom>
            <a:solidFill>
              <a:srgbClr val="231F20"/>
            </a:solidFill>
          </p:spPr>
        </p:sp>
      </p:grpSp>
      <p:pic>
        <p:nvPicPr>
          <p:cNvPr id="10" name="Picture 10"/>
          <p:cNvPicPr>
            <a:picLocks noChangeAspect="1"/>
          </p:cNvPicPr>
          <p:nvPr/>
        </p:nvPicPr>
        <p:blipFill>
          <a:blip r:embed="rId3"/>
          <a:srcRect/>
          <a:stretch>
            <a:fillRect/>
          </a:stretch>
        </p:blipFill>
        <p:spPr>
          <a:xfrm>
            <a:off x="4921521" y="3736143"/>
            <a:ext cx="8444958" cy="5080706"/>
          </a:xfrm>
          <a:prstGeom prst="rect">
            <a:avLst/>
          </a:prstGeom>
        </p:spPr>
      </p:pic>
      <p:sp>
        <p:nvSpPr>
          <p:cNvPr id="11" name="TextBox 11"/>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Bold"/>
              </a:rPr>
              <a:t>GRAD-CAM</a:t>
            </a:r>
          </a:p>
        </p:txBody>
      </p:sp>
      <p:sp>
        <p:nvSpPr>
          <p:cNvPr id="12" name="TextBox 12"/>
          <p:cNvSpPr txBox="1"/>
          <p:nvPr/>
        </p:nvSpPr>
        <p:spPr>
          <a:xfrm>
            <a:off x="3081715" y="2498833"/>
            <a:ext cx="12124571" cy="1038225"/>
          </a:xfrm>
          <a:prstGeom prst="rect">
            <a:avLst/>
          </a:prstGeom>
        </p:spPr>
        <p:txBody>
          <a:bodyPr lIns="0" tIns="0" rIns="0" bIns="0" rtlCol="0" anchor="t">
            <a:spAutoFit/>
          </a:bodyPr>
          <a:lstStyle/>
          <a:p>
            <a:pPr algn="ctr">
              <a:lnSpc>
                <a:spcPts val="4199"/>
              </a:lnSpc>
            </a:pPr>
            <a:r>
              <a:rPr lang="en-US" sz="3000">
                <a:solidFill>
                  <a:srgbClr val="000000"/>
                </a:solidFill>
                <a:latin typeface="Montserrat"/>
              </a:rPr>
              <a:t>HIGHLIGHTS THE REGIONS OF THE INPUT IMAGES </a:t>
            </a:r>
          </a:p>
          <a:p>
            <a:pPr algn="ctr">
              <a:lnSpc>
                <a:spcPts val="4200"/>
              </a:lnSpc>
            </a:pPr>
            <a:r>
              <a:rPr lang="en-US" sz="3000">
                <a:solidFill>
                  <a:srgbClr val="000000"/>
                </a:solidFill>
                <a:latin typeface="Montserrat"/>
              </a:rPr>
              <a:t>MOST RESPONSIBLE FOR THE NEURAL NETWORK'S OUTPUT</a:t>
            </a:r>
          </a:p>
        </p:txBody>
      </p:sp>
      <p:sp>
        <p:nvSpPr>
          <p:cNvPr id="13" name="Segnaposto numero diapositiva 12"/>
          <p:cNvSpPr>
            <a:spLocks noGrp="1"/>
          </p:cNvSpPr>
          <p:nvPr>
            <p:ph type="sldNum" sz="quarter" idx="12"/>
          </p:nvPr>
        </p:nvSpPr>
        <p:spPr/>
        <p:txBody>
          <a:bodyPr/>
          <a:lstStyle/>
          <a:p>
            <a:fld id="{B6F15528-21DE-4FAA-801E-634DDDAF4B2B}" type="slidenum">
              <a:rPr lang="en-US" smtClean="0"/>
              <a:pPr/>
              <a:t>6</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3209345">
            <a:off x="15661836" y="552978"/>
            <a:ext cx="5252328" cy="1214523"/>
            <a:chOff x="0" y="0"/>
            <a:chExt cx="2417599" cy="559034"/>
          </a:xfrm>
        </p:grpSpPr>
        <p:sp>
          <p:nvSpPr>
            <p:cNvPr id="3" name="Freeform 3"/>
            <p:cNvSpPr/>
            <p:nvPr/>
          </p:nvSpPr>
          <p:spPr>
            <a:xfrm>
              <a:off x="0" y="0"/>
              <a:ext cx="2417599" cy="559034"/>
            </a:xfrm>
            <a:custGeom>
              <a:avLst/>
              <a:gdLst/>
              <a:ahLst/>
              <a:cxnLst/>
              <a:rect l="l" t="t" r="r" b="b"/>
              <a:pathLst>
                <a:path w="2417599" h="559034">
                  <a:moveTo>
                    <a:pt x="0" y="0"/>
                  </a:moveTo>
                  <a:lnTo>
                    <a:pt x="2417599" y="0"/>
                  </a:lnTo>
                  <a:lnTo>
                    <a:pt x="2417599" y="559034"/>
                  </a:lnTo>
                  <a:lnTo>
                    <a:pt x="0" y="559034"/>
                  </a:lnTo>
                  <a:close/>
                </a:path>
              </a:pathLst>
            </a:custGeom>
            <a:solidFill>
              <a:srgbClr val="DFE1E8"/>
            </a:solidFill>
          </p:spPr>
        </p:sp>
      </p:grpSp>
      <p:grpSp>
        <p:nvGrpSpPr>
          <p:cNvPr id="4" name="Group 4"/>
          <p:cNvGrpSpPr/>
          <p:nvPr/>
        </p:nvGrpSpPr>
        <p:grpSpPr>
          <a:xfrm rot="876727">
            <a:off x="13748682" y="-877147"/>
            <a:ext cx="5703518" cy="1339626"/>
            <a:chOff x="0" y="0"/>
            <a:chExt cx="2625278" cy="616618"/>
          </a:xfrm>
        </p:grpSpPr>
        <p:sp>
          <p:nvSpPr>
            <p:cNvPr id="5" name="Freeform 5"/>
            <p:cNvSpPr/>
            <p:nvPr/>
          </p:nvSpPr>
          <p:spPr>
            <a:xfrm>
              <a:off x="0" y="0"/>
              <a:ext cx="2625278" cy="616618"/>
            </a:xfrm>
            <a:custGeom>
              <a:avLst/>
              <a:gdLst/>
              <a:ahLst/>
              <a:cxnLst/>
              <a:rect l="l" t="t" r="r" b="b"/>
              <a:pathLst>
                <a:path w="2625278" h="616618">
                  <a:moveTo>
                    <a:pt x="0" y="0"/>
                  </a:moveTo>
                  <a:lnTo>
                    <a:pt x="2625278" y="0"/>
                  </a:lnTo>
                  <a:lnTo>
                    <a:pt x="2625278" y="616618"/>
                  </a:lnTo>
                  <a:lnTo>
                    <a:pt x="0" y="616618"/>
                  </a:lnTo>
                  <a:close/>
                </a:path>
              </a:pathLst>
            </a:custGeom>
            <a:solidFill>
              <a:srgbClr val="231F20"/>
            </a:solidFill>
          </p:spPr>
        </p:sp>
      </p:grpSp>
      <p:grpSp>
        <p:nvGrpSpPr>
          <p:cNvPr id="6" name="Group 6"/>
          <p:cNvGrpSpPr/>
          <p:nvPr/>
        </p:nvGrpSpPr>
        <p:grpSpPr>
          <a:xfrm rot="876727">
            <a:off x="-837845" y="9408151"/>
            <a:ext cx="4158000" cy="1757698"/>
            <a:chOff x="0" y="0"/>
            <a:chExt cx="1913890" cy="809052"/>
          </a:xfrm>
        </p:grpSpPr>
        <p:sp>
          <p:nvSpPr>
            <p:cNvPr id="7" name="Freeform 7"/>
            <p:cNvSpPr/>
            <p:nvPr/>
          </p:nvSpPr>
          <p:spPr>
            <a:xfrm>
              <a:off x="0" y="0"/>
              <a:ext cx="1913890" cy="809052"/>
            </a:xfrm>
            <a:custGeom>
              <a:avLst/>
              <a:gdLst/>
              <a:ahLst/>
              <a:cxnLst/>
              <a:rect l="l" t="t" r="r" b="b"/>
              <a:pathLst>
                <a:path w="1913890" h="809052">
                  <a:moveTo>
                    <a:pt x="0" y="0"/>
                  </a:moveTo>
                  <a:lnTo>
                    <a:pt x="1913890" y="0"/>
                  </a:lnTo>
                  <a:lnTo>
                    <a:pt x="1913890" y="809052"/>
                  </a:lnTo>
                  <a:lnTo>
                    <a:pt x="0" y="809052"/>
                  </a:lnTo>
                  <a:close/>
                </a:path>
              </a:pathLst>
            </a:custGeom>
            <a:solidFill>
              <a:srgbClr val="DFE1E8"/>
            </a:solidFill>
          </p:spPr>
        </p:sp>
      </p:grpSp>
      <p:grpSp>
        <p:nvGrpSpPr>
          <p:cNvPr id="8" name="Group 8"/>
          <p:cNvGrpSpPr/>
          <p:nvPr/>
        </p:nvGrpSpPr>
        <p:grpSpPr>
          <a:xfrm rot="5296602">
            <a:off x="8654914" y="885234"/>
            <a:ext cx="2270762" cy="19893465"/>
            <a:chOff x="0" y="0"/>
            <a:chExt cx="1045211" cy="9156783"/>
          </a:xfrm>
        </p:grpSpPr>
        <p:sp>
          <p:nvSpPr>
            <p:cNvPr id="9" name="Freeform 9"/>
            <p:cNvSpPr/>
            <p:nvPr/>
          </p:nvSpPr>
          <p:spPr>
            <a:xfrm>
              <a:off x="0" y="0"/>
              <a:ext cx="1045211" cy="9156783"/>
            </a:xfrm>
            <a:custGeom>
              <a:avLst/>
              <a:gdLst/>
              <a:ahLst/>
              <a:cxnLst/>
              <a:rect l="l" t="t" r="r" b="b"/>
              <a:pathLst>
                <a:path w="1045211" h="9156783">
                  <a:moveTo>
                    <a:pt x="0" y="0"/>
                  </a:moveTo>
                  <a:lnTo>
                    <a:pt x="1045211" y="0"/>
                  </a:lnTo>
                  <a:lnTo>
                    <a:pt x="1045211" y="9156783"/>
                  </a:lnTo>
                  <a:lnTo>
                    <a:pt x="0" y="9156783"/>
                  </a:lnTo>
                  <a:close/>
                </a:path>
              </a:pathLst>
            </a:custGeom>
            <a:solidFill>
              <a:srgbClr val="231F20"/>
            </a:solidFill>
          </p:spPr>
        </p:sp>
      </p:grpSp>
      <p:pic>
        <p:nvPicPr>
          <p:cNvPr id="10" name="Picture 10"/>
          <p:cNvPicPr>
            <a:picLocks noChangeAspect="1"/>
          </p:cNvPicPr>
          <p:nvPr/>
        </p:nvPicPr>
        <p:blipFill>
          <a:blip r:embed="rId3"/>
          <a:srcRect/>
          <a:stretch>
            <a:fillRect/>
          </a:stretch>
        </p:blipFill>
        <p:spPr>
          <a:xfrm>
            <a:off x="3147760" y="1887610"/>
            <a:ext cx="5996240" cy="3607494"/>
          </a:xfrm>
          <a:prstGeom prst="rect">
            <a:avLst/>
          </a:prstGeom>
        </p:spPr>
      </p:pic>
      <p:pic>
        <p:nvPicPr>
          <p:cNvPr id="11" name="Picture 11"/>
          <p:cNvPicPr>
            <a:picLocks noChangeAspect="1"/>
          </p:cNvPicPr>
          <p:nvPr/>
        </p:nvPicPr>
        <p:blipFill>
          <a:blip r:embed="rId4"/>
          <a:srcRect/>
          <a:stretch>
            <a:fillRect/>
          </a:stretch>
        </p:blipFill>
        <p:spPr>
          <a:xfrm>
            <a:off x="9144000" y="1887610"/>
            <a:ext cx="5996240" cy="3607494"/>
          </a:xfrm>
          <a:prstGeom prst="rect">
            <a:avLst/>
          </a:prstGeom>
        </p:spPr>
      </p:pic>
      <p:pic>
        <p:nvPicPr>
          <p:cNvPr id="12" name="Picture 12"/>
          <p:cNvPicPr>
            <a:picLocks noChangeAspect="1"/>
          </p:cNvPicPr>
          <p:nvPr/>
        </p:nvPicPr>
        <p:blipFill>
          <a:blip r:embed="rId5"/>
          <a:srcRect/>
          <a:stretch>
            <a:fillRect/>
          </a:stretch>
        </p:blipFill>
        <p:spPr>
          <a:xfrm>
            <a:off x="9144000" y="5495105"/>
            <a:ext cx="5996240" cy="3607494"/>
          </a:xfrm>
          <a:prstGeom prst="rect">
            <a:avLst/>
          </a:prstGeom>
        </p:spPr>
      </p:pic>
      <p:pic>
        <p:nvPicPr>
          <p:cNvPr id="13" name="Picture 13"/>
          <p:cNvPicPr>
            <a:picLocks noChangeAspect="1"/>
          </p:cNvPicPr>
          <p:nvPr/>
        </p:nvPicPr>
        <p:blipFill>
          <a:blip r:embed="rId6"/>
          <a:srcRect/>
          <a:stretch>
            <a:fillRect/>
          </a:stretch>
        </p:blipFill>
        <p:spPr>
          <a:xfrm>
            <a:off x="3147760" y="5495105"/>
            <a:ext cx="5996240" cy="3607494"/>
          </a:xfrm>
          <a:prstGeom prst="rect">
            <a:avLst/>
          </a:prstGeom>
        </p:spPr>
      </p:pic>
      <p:sp>
        <p:nvSpPr>
          <p:cNvPr id="14" name="TextBox 14"/>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a:rPr>
              <a:t>GRAD-CAM</a:t>
            </a:r>
            <a:r>
              <a:rPr lang="en-US" sz="4500">
                <a:solidFill>
                  <a:srgbClr val="000000"/>
                </a:solidFill>
                <a:latin typeface="Montserrat Classic Bold"/>
              </a:rPr>
              <a:t> EXPECTED OBSERVATIONS</a:t>
            </a:r>
          </a:p>
        </p:txBody>
      </p:sp>
      <p:sp>
        <p:nvSpPr>
          <p:cNvPr id="15" name="Segnaposto numero diapositiva 14"/>
          <p:cNvSpPr>
            <a:spLocks noGrp="1"/>
          </p:cNvSpPr>
          <p:nvPr>
            <p:ph type="sldNum" sz="quarter" idx="12"/>
          </p:nvPr>
        </p:nvSpPr>
        <p:spPr/>
        <p:txBody>
          <a:bodyPr/>
          <a:lstStyle/>
          <a:p>
            <a:fld id="{B6F15528-21DE-4FAA-801E-634DDDAF4B2B}" type="slidenum">
              <a:rPr lang="en-US" smtClean="0"/>
              <a:pPr/>
              <a:t>7</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3"/>
          <a:srcRect/>
          <a:stretch>
            <a:fillRect/>
          </a:stretch>
        </p:blipFill>
        <p:spPr>
          <a:xfrm>
            <a:off x="3147760" y="1887610"/>
            <a:ext cx="5996240" cy="3607494"/>
          </a:xfrm>
          <a:prstGeom prst="rect">
            <a:avLst/>
          </a:prstGeom>
        </p:spPr>
      </p:pic>
      <p:pic>
        <p:nvPicPr>
          <p:cNvPr id="11" name="Picture 11"/>
          <p:cNvPicPr>
            <a:picLocks noChangeAspect="1"/>
          </p:cNvPicPr>
          <p:nvPr/>
        </p:nvPicPr>
        <p:blipFill>
          <a:blip r:embed="rId4"/>
          <a:srcRect/>
          <a:stretch>
            <a:fillRect/>
          </a:stretch>
        </p:blipFill>
        <p:spPr>
          <a:xfrm>
            <a:off x="9144000" y="5495105"/>
            <a:ext cx="5996240" cy="3607494"/>
          </a:xfrm>
          <a:prstGeom prst="rect">
            <a:avLst/>
          </a:prstGeom>
        </p:spPr>
      </p:pic>
      <p:pic>
        <p:nvPicPr>
          <p:cNvPr id="12" name="Picture 12"/>
          <p:cNvPicPr>
            <a:picLocks noChangeAspect="1"/>
          </p:cNvPicPr>
          <p:nvPr/>
        </p:nvPicPr>
        <p:blipFill>
          <a:blip r:embed="rId5"/>
          <a:srcRect/>
          <a:stretch>
            <a:fillRect/>
          </a:stretch>
        </p:blipFill>
        <p:spPr>
          <a:xfrm>
            <a:off x="3147760" y="5495105"/>
            <a:ext cx="5996240" cy="3607494"/>
          </a:xfrm>
          <a:prstGeom prst="rect">
            <a:avLst/>
          </a:prstGeom>
        </p:spPr>
      </p:pic>
      <p:pic>
        <p:nvPicPr>
          <p:cNvPr id="13" name="Picture 13"/>
          <p:cNvPicPr>
            <a:picLocks noChangeAspect="1"/>
          </p:cNvPicPr>
          <p:nvPr/>
        </p:nvPicPr>
        <p:blipFill>
          <a:blip r:embed="rId6"/>
          <a:srcRect/>
          <a:stretch>
            <a:fillRect/>
          </a:stretch>
        </p:blipFill>
        <p:spPr>
          <a:xfrm>
            <a:off x="9144000" y="1887610"/>
            <a:ext cx="5996240" cy="3607494"/>
          </a:xfrm>
          <a:prstGeom prst="rect">
            <a:avLst/>
          </a:prstGeom>
        </p:spPr>
      </p:pic>
      <p:sp>
        <p:nvSpPr>
          <p:cNvPr id="14" name="TextBox 14"/>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a:rPr>
              <a:t>GRAD-CAM REVEALS:</a:t>
            </a:r>
            <a:r>
              <a:rPr lang="en-US" sz="4500">
                <a:solidFill>
                  <a:srgbClr val="000000"/>
                </a:solidFill>
                <a:latin typeface="Montserrat Classic Bold"/>
              </a:rPr>
              <a:t> BACKGROUND OBJECTS</a:t>
            </a:r>
          </a:p>
        </p:txBody>
      </p:sp>
      <p:sp>
        <p:nvSpPr>
          <p:cNvPr id="15" name="Segnaposto numero diapositiva 14"/>
          <p:cNvSpPr>
            <a:spLocks noGrp="1"/>
          </p:cNvSpPr>
          <p:nvPr>
            <p:ph type="sldNum" sz="quarter" idx="12"/>
          </p:nvPr>
        </p:nvSpPr>
        <p:spPr/>
        <p:txBody>
          <a:bodyPr/>
          <a:lstStyle/>
          <a:p>
            <a:fld id="{B6F15528-21DE-4FAA-801E-634DDDAF4B2B}" type="slidenum">
              <a:rPr lang="en-US" smtClean="0"/>
              <a:pPr/>
              <a:t>8</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3"/>
          <a:srcRect/>
          <a:stretch>
            <a:fillRect/>
          </a:stretch>
        </p:blipFill>
        <p:spPr>
          <a:xfrm>
            <a:off x="9144000" y="1887610"/>
            <a:ext cx="5996240" cy="3607494"/>
          </a:xfrm>
          <a:prstGeom prst="rect">
            <a:avLst/>
          </a:prstGeom>
        </p:spPr>
      </p:pic>
      <p:pic>
        <p:nvPicPr>
          <p:cNvPr id="11" name="Picture 11"/>
          <p:cNvPicPr>
            <a:picLocks noChangeAspect="1"/>
          </p:cNvPicPr>
          <p:nvPr/>
        </p:nvPicPr>
        <p:blipFill>
          <a:blip r:embed="rId4"/>
          <a:srcRect/>
          <a:stretch>
            <a:fillRect/>
          </a:stretch>
        </p:blipFill>
        <p:spPr>
          <a:xfrm>
            <a:off x="9144000" y="5495105"/>
            <a:ext cx="5996240" cy="3607494"/>
          </a:xfrm>
          <a:prstGeom prst="rect">
            <a:avLst/>
          </a:prstGeom>
        </p:spPr>
      </p:pic>
      <p:pic>
        <p:nvPicPr>
          <p:cNvPr id="12" name="Picture 12"/>
          <p:cNvPicPr>
            <a:picLocks noChangeAspect="1"/>
          </p:cNvPicPr>
          <p:nvPr/>
        </p:nvPicPr>
        <p:blipFill>
          <a:blip r:embed="rId5"/>
          <a:srcRect/>
          <a:stretch>
            <a:fillRect/>
          </a:stretch>
        </p:blipFill>
        <p:spPr>
          <a:xfrm>
            <a:off x="3147760" y="5449243"/>
            <a:ext cx="5996240" cy="3607494"/>
          </a:xfrm>
          <a:prstGeom prst="rect">
            <a:avLst/>
          </a:prstGeom>
        </p:spPr>
      </p:pic>
      <p:pic>
        <p:nvPicPr>
          <p:cNvPr id="13" name="Picture 13"/>
          <p:cNvPicPr>
            <a:picLocks noChangeAspect="1"/>
          </p:cNvPicPr>
          <p:nvPr/>
        </p:nvPicPr>
        <p:blipFill>
          <a:blip r:embed="rId6"/>
          <a:srcRect/>
          <a:stretch>
            <a:fillRect/>
          </a:stretch>
        </p:blipFill>
        <p:spPr>
          <a:xfrm>
            <a:off x="3147760" y="1887610"/>
            <a:ext cx="5996240" cy="3607494"/>
          </a:xfrm>
          <a:prstGeom prst="rect">
            <a:avLst/>
          </a:prstGeom>
        </p:spPr>
      </p:pic>
      <p:sp>
        <p:nvSpPr>
          <p:cNvPr id="14" name="TextBox 14"/>
          <p:cNvSpPr txBox="1"/>
          <p:nvPr/>
        </p:nvSpPr>
        <p:spPr>
          <a:xfrm>
            <a:off x="1383030" y="590270"/>
            <a:ext cx="15521940" cy="781050"/>
          </a:xfrm>
          <a:prstGeom prst="rect">
            <a:avLst/>
          </a:prstGeom>
        </p:spPr>
        <p:txBody>
          <a:bodyPr lIns="0" tIns="0" rIns="0" bIns="0" rtlCol="0" anchor="t">
            <a:spAutoFit/>
          </a:bodyPr>
          <a:lstStyle/>
          <a:p>
            <a:pPr>
              <a:lnSpc>
                <a:spcPts val="6300"/>
              </a:lnSpc>
              <a:spcBef>
                <a:spcPct val="0"/>
              </a:spcBef>
            </a:pPr>
            <a:r>
              <a:rPr lang="en-US" sz="4500">
                <a:solidFill>
                  <a:srgbClr val="000000"/>
                </a:solidFill>
                <a:latin typeface="Montserrat Classic"/>
              </a:rPr>
              <a:t>GRAD-CAM REVEALS:</a:t>
            </a:r>
            <a:r>
              <a:rPr lang="en-US" sz="4500">
                <a:solidFill>
                  <a:srgbClr val="000000"/>
                </a:solidFill>
                <a:latin typeface="Montserrat Classic Bold"/>
              </a:rPr>
              <a:t> CURTAINS</a:t>
            </a:r>
          </a:p>
        </p:txBody>
      </p:sp>
      <p:sp>
        <p:nvSpPr>
          <p:cNvPr id="15" name="Segnaposto numero diapositiva 14"/>
          <p:cNvSpPr>
            <a:spLocks noGrp="1"/>
          </p:cNvSpPr>
          <p:nvPr>
            <p:ph type="sldNum" sz="quarter" idx="12"/>
          </p:nvPr>
        </p:nvSpPr>
        <p:spPr/>
        <p:txBody>
          <a:bodyPr/>
          <a:lstStyle/>
          <a:p>
            <a:fld id="{B6F15528-21DE-4FAA-801E-634DDDAF4B2B}" type="slidenum">
              <a:rPr lang="en-US" smtClean="0"/>
              <a:pPr/>
              <a:t>9</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ontserrat">
      <a:majorFont>
        <a:latin typeface="Montserrat Classic"/>
        <a:ea typeface=""/>
        <a:cs typeface=""/>
      </a:majorFont>
      <a:minorFont>
        <a:latin typeface="Montserra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2563</Words>
  <Application>Microsoft Office PowerPoint</Application>
  <PresentationFormat>Personalizzato</PresentationFormat>
  <Paragraphs>372</Paragraphs>
  <Slides>49</Slides>
  <Notes>40</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49</vt:i4>
      </vt:variant>
    </vt:vector>
  </HeadingPairs>
  <TitlesOfParts>
    <vt:vector size="57" baseType="lpstr">
      <vt:lpstr>Arial</vt:lpstr>
      <vt:lpstr>Montserrat Classic</vt:lpstr>
      <vt:lpstr>Montserrat Bold</vt:lpstr>
      <vt:lpstr>Montserrat Classic Bold</vt:lpstr>
      <vt:lpstr>Montserrat</vt:lpstr>
      <vt:lpstr>Montserrat Italics</vt:lpstr>
      <vt:lpstr>Calibri</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Thesis - Ferri Marco</dc:title>
  <dc:creator>Marco</dc:creator>
  <cp:lastModifiedBy>Marco Ferri</cp:lastModifiedBy>
  <cp:revision>13</cp:revision>
  <dcterms:created xsi:type="dcterms:W3CDTF">2006-08-16T00:00:00Z</dcterms:created>
  <dcterms:modified xsi:type="dcterms:W3CDTF">2021-02-17T17:57:19Z</dcterms:modified>
  <dc:identifier>DAEWJwX7_Rk</dc:identifier>
</cp:coreProperties>
</file>